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300" y="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20F2F8-205B-4470-AA9B-738911B790D8}"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0F2F8-205B-4470-AA9B-738911B790D8}"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0F2F8-205B-4470-AA9B-738911B790D8}"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0F2F8-205B-4470-AA9B-738911B790D8}"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20F2F8-205B-4470-AA9B-738911B790D8}"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20F2F8-205B-4470-AA9B-738911B790D8}" type="datetimeFigureOut">
              <a:rPr lang="en-US" smtClean="0"/>
              <a:t>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20F2F8-205B-4470-AA9B-738911B790D8}" type="datetimeFigureOut">
              <a:rPr lang="en-US" smtClean="0"/>
              <a:t>2/27/2015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20F2F8-205B-4470-AA9B-738911B790D8}" type="datetimeFigureOut">
              <a:rPr lang="en-US" smtClean="0"/>
              <a:t>2/27/2015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20F2F8-205B-4470-AA9B-738911B790D8}" type="datetimeFigureOut">
              <a:rPr lang="en-US" smtClean="0"/>
              <a:t>2/27/2015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20F2F8-205B-4470-AA9B-738911B790D8}" type="datetimeFigureOut">
              <a:rPr lang="en-US" smtClean="0"/>
              <a:t>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20F2F8-205B-4470-AA9B-738911B790D8}" type="datetimeFigureOut">
              <a:rPr lang="en-US" smtClean="0"/>
              <a:t>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5E0045-5F54-40B5-BD31-3500C4B6237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20F2F8-205B-4470-AA9B-738911B790D8}" type="datetimeFigureOut">
              <a:rPr lang="en-US" smtClean="0"/>
              <a:t>2/27/2015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5E0045-5F54-40B5-BD31-3500C4B6237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smtClean="0">
                <a:solidFill>
                  <a:schemeClr val="tx2"/>
                </a:solidFill>
              </a:rPr>
              <a:t>VAT Issues Under EPA and OSHA</a:t>
            </a:r>
            <a:endParaRPr lang="en-US" sz="3600" dirty="0">
              <a:solidFill>
                <a:schemeClr val="tx2"/>
              </a:solidFill>
            </a:endParaRPr>
          </a:p>
        </p:txBody>
      </p:sp>
      <p:sp>
        <p:nvSpPr>
          <p:cNvPr id="3" name="Subtitle 2"/>
          <p:cNvSpPr>
            <a:spLocks noGrp="1"/>
          </p:cNvSpPr>
          <p:nvPr>
            <p:ph type="subTitle" idx="1"/>
          </p:nvPr>
        </p:nvSpPr>
        <p:spPr/>
        <p:txBody>
          <a:bodyPr>
            <a:normAutofit fontScale="85000" lnSpcReduction="20000"/>
          </a:bodyPr>
          <a:lstStyle/>
          <a:p>
            <a:r>
              <a:rPr lang="en-US" dirty="0" smtClean="0">
                <a:solidFill>
                  <a:srgbClr val="FF0000"/>
                </a:solidFill>
              </a:rPr>
              <a:t>NESHAP</a:t>
            </a:r>
          </a:p>
          <a:p>
            <a:r>
              <a:rPr lang="en-US" dirty="0" smtClean="0">
                <a:solidFill>
                  <a:srgbClr val="FF0000"/>
                </a:solidFill>
              </a:rPr>
              <a:t>AHERA</a:t>
            </a:r>
          </a:p>
          <a:p>
            <a:r>
              <a:rPr lang="en-US" dirty="0" smtClean="0">
                <a:solidFill>
                  <a:srgbClr val="FF0000"/>
                </a:solidFill>
              </a:rPr>
              <a:t>MAP</a:t>
            </a:r>
          </a:p>
          <a:p>
            <a:r>
              <a:rPr lang="en-US" dirty="0" smtClean="0">
                <a:solidFill>
                  <a:srgbClr val="FF0000"/>
                </a:solidFill>
              </a:rPr>
              <a:t>OSHA</a:t>
            </a:r>
            <a:endParaRPr lang="en-US"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Therefore, unlimited amounts of VAT may be removed in an AHERA facility without requiring any of the response action controls (specifications, certified people or final clearance).</a:t>
            </a:r>
          </a:p>
          <a:p>
            <a:r>
              <a:rPr lang="en-US" dirty="0" smtClean="0"/>
              <a:t>A person may choose to use 			regulated procedures, but			they are not required.</a:t>
            </a:r>
            <a:endParaRPr lang="en-US" dirty="0"/>
          </a:p>
          <a:p>
            <a:endParaRPr lang="en-US" dirty="0"/>
          </a:p>
        </p:txBody>
      </p:sp>
      <p:sp>
        <p:nvSpPr>
          <p:cNvPr id="4" name="Title 1"/>
          <p:cNvSpPr>
            <a:spLocks noGrp="1"/>
          </p:cNvSpPr>
          <p:nvPr>
            <p:ph type="title"/>
          </p:nvPr>
        </p:nvSpPr>
        <p:spPr/>
        <p:txBody>
          <a:bodyPr/>
          <a:lstStyle/>
          <a:p>
            <a:r>
              <a:rPr lang="en-US" dirty="0" smtClean="0">
                <a:solidFill>
                  <a:srgbClr val="FF0000"/>
                </a:solidFill>
              </a:rPr>
              <a:t>AHERA</a:t>
            </a:r>
            <a:endParaRPr lang="en-US" dirty="0">
              <a:solidFill>
                <a:srgbClr val="FF0000"/>
              </a:solidFill>
            </a:endParaRPr>
          </a:p>
        </p:txBody>
      </p:sp>
      <p:pic>
        <p:nvPicPr>
          <p:cNvPr id="1027" name="Picture 3" descr="C:\Users\Bill Cavness\Desktop\imagesHQY3U8OJ.jpg"/>
          <p:cNvPicPr>
            <a:picLocks noChangeAspect="1" noChangeArrowheads="1"/>
          </p:cNvPicPr>
          <p:nvPr/>
        </p:nvPicPr>
        <p:blipFill>
          <a:blip r:embed="rId2" cstate="print"/>
          <a:srcRect/>
          <a:stretch>
            <a:fillRect/>
          </a:stretch>
        </p:blipFill>
        <p:spPr bwMode="auto">
          <a:xfrm>
            <a:off x="6324600" y="3886200"/>
            <a:ext cx="2133600" cy="284846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MAP</a:t>
            </a:r>
            <a:endParaRPr lang="en-US" dirty="0">
              <a:solidFill>
                <a:srgbClr val="FF0000"/>
              </a:solidFill>
            </a:endParaRPr>
          </a:p>
        </p:txBody>
      </p:sp>
      <p:sp>
        <p:nvSpPr>
          <p:cNvPr id="3" name="Content Placeholder 2"/>
          <p:cNvSpPr>
            <a:spLocks noGrp="1"/>
          </p:cNvSpPr>
          <p:nvPr>
            <p:ph idx="1"/>
          </p:nvPr>
        </p:nvSpPr>
        <p:spPr/>
        <p:txBody>
          <a:bodyPr>
            <a:normAutofit lnSpcReduction="10000"/>
          </a:bodyPr>
          <a:lstStyle/>
          <a:p>
            <a:r>
              <a:rPr lang="en-US" dirty="0" smtClean="0"/>
              <a:t>The Model Accreditation Plan (MAP) requires response action controls in all buildings except residential through 10 units, all houses are exempt.</a:t>
            </a:r>
          </a:p>
          <a:p>
            <a:r>
              <a:rPr lang="en-US" dirty="0" smtClean="0"/>
              <a:t>The MAP requires certified people to do response action work.</a:t>
            </a:r>
          </a:p>
          <a:p>
            <a:r>
              <a:rPr lang="en-US" dirty="0" smtClean="0"/>
              <a:t>Again, “response action” refers to friable or TSI removal, not non-friable material like VAT.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OSHA</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US" dirty="0" smtClean="0"/>
              <a:t>Under the OSHA construction standard, Class I material (friable surfacing or TSI) is heavily regulated for removal, requiring certified people, respirators, protective clothing, containment, shower decontamination, etc. </a:t>
            </a:r>
          </a:p>
          <a:p>
            <a:r>
              <a:rPr lang="en-US" dirty="0" smtClean="0"/>
              <a:t> VAT is a Class II material, not a “high hazard” material.</a:t>
            </a:r>
          </a:p>
          <a:p>
            <a:r>
              <a:rPr lang="en-US" dirty="0" smtClean="0"/>
              <a:t>A person may choose to use Class I controls, but they are not required.</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OSHA regulates, at least in part, on the basis of “intact” and “non-intact” (similar to EPA’s friable or non-friable).  </a:t>
            </a:r>
          </a:p>
          <a:p>
            <a:r>
              <a:rPr lang="en-US" dirty="0" smtClean="0"/>
              <a:t>Non-intact means that the matrix that binds the asbestos fibers has been destroyed, and the fibers are free to become airborne. </a:t>
            </a:r>
          </a:p>
          <a:p>
            <a:r>
              <a:rPr lang="en-US" dirty="0" smtClean="0"/>
              <a:t>“Aggressive methods” (sanding, grinding) are what causes a material to become non-intact.</a:t>
            </a:r>
          </a:p>
          <a:p>
            <a:r>
              <a:rPr lang="en-US" dirty="0" smtClean="0"/>
              <a:t>Do not use aggressive methods on VAT.</a:t>
            </a:r>
            <a:endParaRPr lang="en-US" dirty="0"/>
          </a:p>
        </p:txBody>
      </p:sp>
      <p:sp>
        <p:nvSpPr>
          <p:cNvPr id="4" name="Title 1"/>
          <p:cNvSpPr>
            <a:spLocks noGrp="1"/>
          </p:cNvSpPr>
          <p:nvPr>
            <p:ph type="title"/>
          </p:nvPr>
        </p:nvSpPr>
        <p:spPr/>
        <p:txBody>
          <a:bodyPr/>
          <a:lstStyle/>
          <a:p>
            <a:r>
              <a:rPr lang="en-US" dirty="0" smtClean="0">
                <a:solidFill>
                  <a:srgbClr val="FF0000"/>
                </a:solidFill>
              </a:rPr>
              <a:t>OSHA</a:t>
            </a:r>
            <a:endParaRPr lang="en-US"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 Negative Exposure Assessment must be made for all work with asbestos.  This is simply a way to do the removal work that will not produce exposure to asbestos above the PEL (Permissable </a:t>
            </a:r>
            <a:r>
              <a:rPr lang="en-US" smtClean="0"/>
              <a:t>Exposure Limits)</a:t>
            </a:r>
            <a:endParaRPr lang="en-US" dirty="0"/>
          </a:p>
        </p:txBody>
      </p:sp>
      <p:sp>
        <p:nvSpPr>
          <p:cNvPr id="4" name="Title 1"/>
          <p:cNvSpPr>
            <a:spLocks noGrp="1"/>
          </p:cNvSpPr>
          <p:nvPr>
            <p:ph type="title"/>
          </p:nvPr>
        </p:nvSpPr>
        <p:spPr/>
        <p:txBody>
          <a:bodyPr/>
          <a:lstStyle/>
          <a:p>
            <a:r>
              <a:rPr lang="en-US" dirty="0" smtClean="0">
                <a:solidFill>
                  <a:srgbClr val="FF0000"/>
                </a:solidFill>
              </a:rPr>
              <a:t>OSHA</a:t>
            </a:r>
            <a:endParaRPr lang="en-US"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EPA NESHAP</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en-US" sz="2800" dirty="0" smtClean="0">
                <a:solidFill>
                  <a:schemeClr val="tx2"/>
                </a:solidFill>
              </a:rPr>
              <a:t>Applicability under the NESHAP depends on the condition of the material when the work is done.</a:t>
            </a:r>
          </a:p>
          <a:p>
            <a:r>
              <a:rPr lang="en-US" sz="2800" dirty="0" smtClean="0">
                <a:solidFill>
                  <a:schemeClr val="tx2"/>
                </a:solidFill>
              </a:rPr>
              <a:t>VAT is typically a Category I Non-friable ACM.  However there are several things that could cause VAT to become RACM under the NESHAP:</a:t>
            </a:r>
          </a:p>
          <a:p>
            <a:pPr lvl="1"/>
            <a:r>
              <a:rPr lang="en-US" sz="2400" dirty="0" smtClean="0">
                <a:solidFill>
                  <a:schemeClr val="tx2"/>
                </a:solidFill>
              </a:rPr>
              <a:t>The condition of the VAT before work begins</a:t>
            </a:r>
          </a:p>
          <a:p>
            <a:pPr lvl="1"/>
            <a:r>
              <a:rPr lang="en-US" sz="2400" dirty="0" smtClean="0">
                <a:solidFill>
                  <a:schemeClr val="tx2"/>
                </a:solidFill>
              </a:rPr>
              <a:t>The condition it becomes because of the work</a:t>
            </a:r>
          </a:p>
          <a:p>
            <a:pPr lvl="1"/>
            <a:r>
              <a:rPr lang="en-US" sz="2400" dirty="0" smtClean="0">
                <a:solidFill>
                  <a:schemeClr val="tx2"/>
                </a:solidFill>
              </a:rPr>
              <a:t>Mechanical removal regardless of its condition</a:t>
            </a:r>
            <a:endParaRPr lang="en-US" sz="2400" dirty="0">
              <a:solidFill>
                <a:schemeClr val="tx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 condition of the VAT before work:</a:t>
            </a:r>
            <a:endParaRPr lang="en-US" dirty="0"/>
          </a:p>
        </p:txBody>
      </p:sp>
      <p:sp>
        <p:nvSpPr>
          <p:cNvPr id="4" name="Title 1"/>
          <p:cNvSpPr>
            <a:spLocks noGrp="1"/>
          </p:cNvSpPr>
          <p:nvPr>
            <p:ph type="title"/>
          </p:nvPr>
        </p:nvSpPr>
        <p:spPr/>
        <p:txBody>
          <a:bodyPr/>
          <a:lstStyle/>
          <a:p>
            <a:r>
              <a:rPr lang="en-US" dirty="0" smtClean="0">
                <a:solidFill>
                  <a:srgbClr val="FF0000"/>
                </a:solidFill>
              </a:rPr>
              <a:t>EPA NESHAP</a:t>
            </a:r>
            <a:endParaRPr lang="en-US" dirty="0">
              <a:solidFill>
                <a:srgbClr val="FF0000"/>
              </a:solidFill>
            </a:endParaRPr>
          </a:p>
        </p:txBody>
      </p:sp>
      <p:pic>
        <p:nvPicPr>
          <p:cNvPr id="5" name="Picture 4" descr="9x9 floor tile-1.JPG"/>
          <p:cNvPicPr>
            <a:picLocks noChangeAspect="1"/>
          </p:cNvPicPr>
          <p:nvPr/>
        </p:nvPicPr>
        <p:blipFill>
          <a:blip r:embed="rId2" cstate="print"/>
          <a:stretch>
            <a:fillRect/>
          </a:stretch>
        </p:blipFill>
        <p:spPr>
          <a:xfrm>
            <a:off x="2895600" y="2152650"/>
            <a:ext cx="5867400" cy="4400550"/>
          </a:xfrm>
          <a:prstGeom prst="rect">
            <a:avLst/>
          </a:prstGeom>
        </p:spPr>
      </p:pic>
      <p:sp>
        <p:nvSpPr>
          <p:cNvPr id="6" name="TextBox 5"/>
          <p:cNvSpPr txBox="1"/>
          <p:nvPr/>
        </p:nvSpPr>
        <p:spPr>
          <a:xfrm>
            <a:off x="304800" y="2286000"/>
            <a:ext cx="2286000" cy="4401205"/>
          </a:xfrm>
          <a:prstGeom prst="rect">
            <a:avLst/>
          </a:prstGeom>
          <a:noFill/>
        </p:spPr>
        <p:txBody>
          <a:bodyPr wrap="square" rtlCol="0">
            <a:spAutoFit/>
          </a:bodyPr>
          <a:lstStyle/>
          <a:p>
            <a:r>
              <a:rPr lang="en-US" sz="2800" dirty="0" smtClean="0"/>
              <a:t>If the VAT looks like this before work starts, most NESHAP jurisdictions would regulate it as RACM.</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 condition of the VAT before work:</a:t>
            </a:r>
            <a:endParaRPr lang="en-US" dirty="0"/>
          </a:p>
        </p:txBody>
      </p:sp>
      <p:sp>
        <p:nvSpPr>
          <p:cNvPr id="4" name="Title 1"/>
          <p:cNvSpPr>
            <a:spLocks noGrp="1"/>
          </p:cNvSpPr>
          <p:nvPr>
            <p:ph type="title"/>
          </p:nvPr>
        </p:nvSpPr>
        <p:spPr/>
        <p:txBody>
          <a:bodyPr/>
          <a:lstStyle/>
          <a:p>
            <a:r>
              <a:rPr lang="en-US" dirty="0" smtClean="0">
                <a:solidFill>
                  <a:srgbClr val="FF0000"/>
                </a:solidFill>
              </a:rPr>
              <a:t>EPA NESHAP</a:t>
            </a:r>
            <a:endParaRPr lang="en-US" dirty="0">
              <a:solidFill>
                <a:srgbClr val="FF0000"/>
              </a:solidFill>
            </a:endParaRPr>
          </a:p>
        </p:txBody>
      </p:sp>
      <p:pic>
        <p:nvPicPr>
          <p:cNvPr id="5" name="Picture 4" descr="DSC02729.JPG"/>
          <p:cNvPicPr>
            <a:picLocks noChangeAspect="1"/>
          </p:cNvPicPr>
          <p:nvPr/>
        </p:nvPicPr>
        <p:blipFill>
          <a:blip r:embed="rId2" cstate="print"/>
          <a:stretch>
            <a:fillRect/>
          </a:stretch>
        </p:blipFill>
        <p:spPr>
          <a:xfrm>
            <a:off x="2844800" y="2286000"/>
            <a:ext cx="5791200" cy="4343400"/>
          </a:xfrm>
          <a:prstGeom prst="rect">
            <a:avLst/>
          </a:prstGeom>
        </p:spPr>
      </p:pic>
      <p:sp>
        <p:nvSpPr>
          <p:cNvPr id="6" name="TextBox 5"/>
          <p:cNvSpPr txBox="1"/>
          <p:nvPr/>
        </p:nvSpPr>
        <p:spPr>
          <a:xfrm>
            <a:off x="228600" y="2438400"/>
            <a:ext cx="2362200" cy="3416320"/>
          </a:xfrm>
          <a:prstGeom prst="rect">
            <a:avLst/>
          </a:prstGeom>
          <a:noFill/>
        </p:spPr>
        <p:txBody>
          <a:bodyPr wrap="square" rtlCol="0">
            <a:spAutoFit/>
          </a:bodyPr>
          <a:lstStyle/>
          <a:p>
            <a:r>
              <a:rPr lang="en-US" sz="2400" dirty="0" smtClean="0"/>
              <a:t>If t he condition before work looks like this, It would be a Category I Non-friable ACM, and not regulated under the NESHAP.</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525963"/>
          </a:xfrm>
        </p:spPr>
        <p:txBody>
          <a:bodyPr/>
          <a:lstStyle/>
          <a:p>
            <a:r>
              <a:rPr lang="en-US" dirty="0" smtClean="0"/>
              <a:t>The condition the VAT becomes because of the work:</a:t>
            </a:r>
            <a:endParaRPr lang="en-US" dirty="0"/>
          </a:p>
        </p:txBody>
      </p:sp>
      <p:sp>
        <p:nvSpPr>
          <p:cNvPr id="4" name="Title 1"/>
          <p:cNvSpPr>
            <a:spLocks noGrp="1"/>
          </p:cNvSpPr>
          <p:nvPr>
            <p:ph type="title"/>
          </p:nvPr>
        </p:nvSpPr>
        <p:spPr/>
        <p:txBody>
          <a:bodyPr/>
          <a:lstStyle/>
          <a:p>
            <a:r>
              <a:rPr lang="en-US" dirty="0" smtClean="0">
                <a:solidFill>
                  <a:srgbClr val="FF0000"/>
                </a:solidFill>
              </a:rPr>
              <a:t>EPA NESHAP</a:t>
            </a:r>
            <a:endParaRPr lang="en-US" dirty="0">
              <a:solidFill>
                <a:srgbClr val="FF0000"/>
              </a:solidFill>
            </a:endParaRPr>
          </a:p>
        </p:txBody>
      </p:sp>
      <p:pic>
        <p:nvPicPr>
          <p:cNvPr id="5" name="Picture 4" descr="Floor Tile.JPG"/>
          <p:cNvPicPr>
            <a:picLocks noChangeAspect="1"/>
          </p:cNvPicPr>
          <p:nvPr/>
        </p:nvPicPr>
        <p:blipFill>
          <a:blip r:embed="rId2" cstate="print"/>
          <a:stretch>
            <a:fillRect/>
          </a:stretch>
        </p:blipFill>
        <p:spPr>
          <a:xfrm>
            <a:off x="3505200" y="2438400"/>
            <a:ext cx="5486400" cy="4114800"/>
          </a:xfrm>
          <a:prstGeom prst="rect">
            <a:avLst/>
          </a:prstGeom>
        </p:spPr>
      </p:pic>
      <p:sp>
        <p:nvSpPr>
          <p:cNvPr id="6" name="TextBox 5"/>
          <p:cNvSpPr txBox="1"/>
          <p:nvPr/>
        </p:nvSpPr>
        <p:spPr>
          <a:xfrm>
            <a:off x="152400" y="2438400"/>
            <a:ext cx="3124200" cy="4401205"/>
          </a:xfrm>
          <a:prstGeom prst="rect">
            <a:avLst/>
          </a:prstGeom>
          <a:noFill/>
        </p:spPr>
        <p:txBody>
          <a:bodyPr wrap="square" rtlCol="0">
            <a:spAutoFit/>
          </a:bodyPr>
          <a:lstStyle/>
          <a:p>
            <a:r>
              <a:rPr lang="en-US" sz="2000" dirty="0" smtClean="0"/>
              <a:t>If the VAT work area looks like this during the work, most jurisdictions would regulate the work as RACM.  Even though the small crumbles are not reduced to powder, and the work was done by hand, most states and local jurisdictions would regulate this work.  There are ways to remove the material substantially intact.</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Mechanical removal causes the VAT to be regulated regardless of friability:</a:t>
            </a:r>
            <a:endParaRPr lang="en-US" dirty="0"/>
          </a:p>
        </p:txBody>
      </p:sp>
      <p:sp>
        <p:nvSpPr>
          <p:cNvPr id="4" name="Title 1"/>
          <p:cNvSpPr>
            <a:spLocks noGrp="1"/>
          </p:cNvSpPr>
          <p:nvPr>
            <p:ph type="title"/>
          </p:nvPr>
        </p:nvSpPr>
        <p:spPr/>
        <p:txBody>
          <a:bodyPr/>
          <a:lstStyle/>
          <a:p>
            <a:r>
              <a:rPr lang="en-US" dirty="0" smtClean="0">
                <a:solidFill>
                  <a:srgbClr val="FF0000"/>
                </a:solidFill>
              </a:rPr>
              <a:t>EPA NESHAP</a:t>
            </a:r>
            <a:endParaRPr lang="en-US" dirty="0">
              <a:solidFill>
                <a:srgbClr val="FF0000"/>
              </a:solidFill>
            </a:endParaRPr>
          </a:p>
        </p:txBody>
      </p:sp>
      <p:pic>
        <p:nvPicPr>
          <p:cNvPr id="5" name="Picture 4" descr="Terminator.gif"/>
          <p:cNvPicPr>
            <a:picLocks noChangeAspect="1"/>
          </p:cNvPicPr>
          <p:nvPr/>
        </p:nvPicPr>
        <p:blipFill>
          <a:blip r:embed="rId2" cstate="print"/>
          <a:stretch>
            <a:fillRect/>
          </a:stretch>
        </p:blipFill>
        <p:spPr>
          <a:xfrm>
            <a:off x="3755012" y="2819401"/>
            <a:ext cx="4855588" cy="3623016"/>
          </a:xfrm>
          <a:prstGeom prst="rect">
            <a:avLst/>
          </a:prstGeom>
        </p:spPr>
      </p:pic>
      <p:sp>
        <p:nvSpPr>
          <p:cNvPr id="6" name="TextBox 5"/>
          <p:cNvSpPr txBox="1"/>
          <p:nvPr/>
        </p:nvSpPr>
        <p:spPr>
          <a:xfrm>
            <a:off x="304800" y="2743200"/>
            <a:ext cx="3276600" cy="4093428"/>
          </a:xfrm>
          <a:prstGeom prst="rect">
            <a:avLst/>
          </a:prstGeom>
          <a:noFill/>
        </p:spPr>
        <p:txBody>
          <a:bodyPr wrap="square" rtlCol="0">
            <a:spAutoFit/>
          </a:bodyPr>
          <a:lstStyle/>
          <a:p>
            <a:r>
              <a:rPr lang="en-US" sz="2000" dirty="0" smtClean="0"/>
              <a:t>EPA has ruled that mechanical removal causes the VAT to be regulated as RACM.  It is not that mechanical removal should not be used if it is the most efficient method, but it will trigger notification, perhaps fees, NESHAP work requirements, waste shipment records and a regulated waste stream.</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In summary, as long as the VAT is Category I, it is simply not regulated under the NESHAP, even to the point of demolishing the building with the VAT in place.   If it stops being Category I, it becomes RACM, and is fully regulated under the NESHAP.</a:t>
            </a:r>
          </a:p>
          <a:p>
            <a:r>
              <a:rPr lang="en-US" dirty="0" smtClean="0"/>
              <a:t>Breaking the VAT during hand removal does not render the material friable, and does not cause it to become RACM.</a:t>
            </a:r>
          </a:p>
          <a:p>
            <a:r>
              <a:rPr lang="en-US" dirty="0" smtClean="0"/>
              <a:t>However, do not crumble or pulverize the material.</a:t>
            </a:r>
            <a:endParaRPr lang="en-US" dirty="0"/>
          </a:p>
        </p:txBody>
      </p:sp>
      <p:sp>
        <p:nvSpPr>
          <p:cNvPr id="4" name="Title 1"/>
          <p:cNvSpPr>
            <a:spLocks noGrp="1"/>
          </p:cNvSpPr>
          <p:nvPr>
            <p:ph type="title"/>
          </p:nvPr>
        </p:nvSpPr>
        <p:spPr/>
        <p:txBody>
          <a:bodyPr/>
          <a:lstStyle/>
          <a:p>
            <a:r>
              <a:rPr lang="en-US" dirty="0" smtClean="0">
                <a:solidFill>
                  <a:srgbClr val="FF0000"/>
                </a:solidFill>
              </a:rPr>
              <a:t>EPA NESHAP</a:t>
            </a:r>
            <a:endParaRPr lang="en-US"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The mastic beneath VAT is usually ACM.</a:t>
            </a:r>
          </a:p>
          <a:p>
            <a:r>
              <a:rPr lang="en-US" dirty="0" smtClean="0"/>
              <a:t>Typically, it is not RACM, but it is Category II Non-friable ACM.  This just means that it is not regulated if you do not cause it to become RACM (grinding, sanding or any mechanical removal method).  </a:t>
            </a:r>
          </a:p>
          <a:p>
            <a:r>
              <a:rPr lang="en-US" dirty="0" smtClean="0"/>
              <a:t>It is not required to be removed before demolition, and may be demolished in place with the building.</a:t>
            </a:r>
            <a:endParaRPr lang="en-US" dirty="0"/>
          </a:p>
        </p:txBody>
      </p:sp>
      <p:sp>
        <p:nvSpPr>
          <p:cNvPr id="4" name="Title 1"/>
          <p:cNvSpPr>
            <a:spLocks noGrp="1"/>
          </p:cNvSpPr>
          <p:nvPr>
            <p:ph type="title"/>
          </p:nvPr>
        </p:nvSpPr>
        <p:spPr/>
        <p:txBody>
          <a:bodyPr/>
          <a:lstStyle/>
          <a:p>
            <a:r>
              <a:rPr lang="en-US" dirty="0" smtClean="0">
                <a:solidFill>
                  <a:srgbClr val="FF0000"/>
                </a:solidFill>
              </a:rPr>
              <a:t>EPA NESHAP</a:t>
            </a:r>
            <a:endParaRPr lang="en-US"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AHERA</a:t>
            </a:r>
            <a:endParaRPr lang="en-US" dirty="0">
              <a:solidFill>
                <a:srgbClr val="FF0000"/>
              </a:solidFill>
            </a:endParaRPr>
          </a:p>
        </p:txBody>
      </p:sp>
      <p:sp>
        <p:nvSpPr>
          <p:cNvPr id="3" name="Content Placeholder 2"/>
          <p:cNvSpPr>
            <a:spLocks noGrp="1"/>
          </p:cNvSpPr>
          <p:nvPr>
            <p:ph idx="1"/>
          </p:nvPr>
        </p:nvSpPr>
        <p:spPr>
          <a:xfrm>
            <a:off x="228600" y="1600200"/>
            <a:ext cx="8763000" cy="4525963"/>
          </a:xfrm>
        </p:spPr>
        <p:txBody>
          <a:bodyPr>
            <a:normAutofit fontScale="92500" lnSpcReduction="20000"/>
          </a:bodyPr>
          <a:lstStyle/>
          <a:p>
            <a:r>
              <a:rPr lang="en-US" dirty="0" smtClean="0"/>
              <a:t>AHERA applies in schools, k-12.</a:t>
            </a:r>
          </a:p>
          <a:p>
            <a:r>
              <a:rPr lang="en-US" dirty="0" smtClean="0"/>
              <a:t>AHERA requires special controls on “response action” work in the building.</a:t>
            </a:r>
          </a:p>
          <a:p>
            <a:r>
              <a:rPr lang="en-US" dirty="0" smtClean="0"/>
              <a:t>Response actions require certified specifications, Certified Contractor/Supervisor to oversee the work, accomplished by certified Workers and final clearance before reoccupancy.</a:t>
            </a:r>
          </a:p>
          <a:p>
            <a:r>
              <a:rPr lang="en-US" dirty="0" smtClean="0"/>
              <a:t>Typical VAT removal is not response action work.</a:t>
            </a:r>
          </a:p>
          <a:p>
            <a:r>
              <a:rPr lang="en-US" dirty="0" smtClean="0"/>
              <a:t>Response action work addresses friable or TSI work only, not VAT removal.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TotalTime>
  <Words>789</Words>
  <Application>Microsoft Office PowerPoint</Application>
  <PresentationFormat>On-screen Show (4:3)</PresentationFormat>
  <Paragraphs>55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VAT Issues Under EPA and OSHA</vt:lpstr>
      <vt:lpstr>EPA NESHAP</vt:lpstr>
      <vt:lpstr>EPA NESHAP</vt:lpstr>
      <vt:lpstr>EPA NESHAP</vt:lpstr>
      <vt:lpstr>EPA NESHAP</vt:lpstr>
      <vt:lpstr>EPA NESHAP</vt:lpstr>
      <vt:lpstr>EPA NESHAP</vt:lpstr>
      <vt:lpstr>EPA NESHAP</vt:lpstr>
      <vt:lpstr>AHERA</vt:lpstr>
      <vt:lpstr>AHERA</vt:lpstr>
      <vt:lpstr>MAP</vt:lpstr>
      <vt:lpstr>OSHA</vt:lpstr>
      <vt:lpstr>OSHA</vt:lpstr>
      <vt:lpstr>OSHA</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VAT Issues Under EPA and OSHA</dc:title>
  <dc:creator>Bill Cavness</dc:creator>
  <cp:lastModifiedBy>Owner</cp:lastModifiedBy>
  <cp:revision>24</cp:revision>
  <dcterms:created xsi:type="dcterms:W3CDTF">2015-02-19T17:40:09Z</dcterms:created>
  <dcterms:modified xsi:type="dcterms:W3CDTF">2015-02-28T00:52:18Z</dcterms:modified>
</cp:coreProperties>
</file>