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8D76A-EB57-4ACB-8D9B-A7E5BCF5E560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C93E0-B83F-4D2B-B9C6-7B40D75F1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b="1">
                <a:latin typeface="Arial" charset="0"/>
              </a:rPr>
              <a:t>WORKER PROTECTION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 b="1">
                <a:solidFill>
                  <a:srgbClr val="800000"/>
                </a:solidFill>
                <a:latin typeface="Arial" charset="0"/>
              </a:rPr>
              <a:t>Respirators</a:t>
            </a:r>
          </a:p>
          <a:p>
            <a:pPr marL="342900" indent="-342900"/>
            <a:r>
              <a:rPr lang="en-US" b="1">
                <a:solidFill>
                  <a:srgbClr val="800000"/>
                </a:solidFill>
                <a:latin typeface="Arial" charset="0"/>
              </a:rPr>
              <a:t>and</a:t>
            </a:r>
          </a:p>
          <a:p>
            <a:pPr marL="342900" indent="-342900"/>
            <a:r>
              <a:rPr lang="en-US" b="1">
                <a:solidFill>
                  <a:srgbClr val="800000"/>
                </a:solidFill>
                <a:latin typeface="Arial" charset="0"/>
              </a:rPr>
              <a:t>Protective Clothing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ChangeArrowheads="1"/>
          </p:cNvSpPr>
          <p:nvPr/>
        </p:nvSpPr>
        <p:spPr bwMode="auto">
          <a:xfrm>
            <a:off x="0" y="15240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OPERATING PRINCIPALS</a:t>
            </a:r>
          </a:p>
        </p:txBody>
      </p:sp>
      <p:sp>
        <p:nvSpPr>
          <p:cNvPr id="346115" name="Rectangle 3"/>
          <p:cNvSpPr>
            <a:spLocks noChangeArrowheads="1"/>
          </p:cNvSpPr>
          <p:nvPr/>
        </p:nvSpPr>
        <p:spPr bwMode="auto">
          <a:xfrm>
            <a:off x="0" y="914400"/>
            <a:ext cx="914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Powered Air Purifying Respirator (PAPR)</a:t>
            </a:r>
          </a:p>
        </p:txBody>
      </p:sp>
      <p:pic>
        <p:nvPicPr>
          <p:cNvPr id="346116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730375"/>
            <a:ext cx="3700463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6117" name="Rectangle 5"/>
          <p:cNvSpPr>
            <a:spLocks noChangeArrowheads="1"/>
          </p:cNvSpPr>
          <p:nvPr/>
        </p:nvSpPr>
        <p:spPr bwMode="auto">
          <a:xfrm>
            <a:off x="76200" y="1828800"/>
            <a:ext cx="259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Same full facepiece</a:t>
            </a:r>
          </a:p>
        </p:txBody>
      </p:sp>
      <p:sp>
        <p:nvSpPr>
          <p:cNvPr id="346118" name="Line 6"/>
          <p:cNvSpPr>
            <a:spLocks noChangeShapeType="1"/>
          </p:cNvSpPr>
          <p:nvPr/>
        </p:nvSpPr>
        <p:spPr bwMode="auto">
          <a:xfrm>
            <a:off x="1676400" y="2286000"/>
            <a:ext cx="10668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19" name="Rectangle 7"/>
          <p:cNvSpPr>
            <a:spLocks noChangeArrowheads="1"/>
          </p:cNvSpPr>
          <p:nvPr/>
        </p:nvSpPr>
        <p:spPr bwMode="auto">
          <a:xfrm>
            <a:off x="0" y="3352800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Exhalation valve</a:t>
            </a:r>
          </a:p>
        </p:txBody>
      </p:sp>
      <p:sp>
        <p:nvSpPr>
          <p:cNvPr id="346120" name="Line 8"/>
          <p:cNvSpPr>
            <a:spLocks noChangeShapeType="1"/>
          </p:cNvSpPr>
          <p:nvPr/>
        </p:nvSpPr>
        <p:spPr bwMode="auto">
          <a:xfrm>
            <a:off x="1371600" y="3962400"/>
            <a:ext cx="2133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21" name="Rectangle 9"/>
          <p:cNvSpPr>
            <a:spLocks noChangeArrowheads="1"/>
          </p:cNvSpPr>
          <p:nvPr/>
        </p:nvSpPr>
        <p:spPr bwMode="auto">
          <a:xfrm>
            <a:off x="6553200" y="2667000"/>
            <a:ext cx="258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HEPA filters</a:t>
            </a:r>
          </a:p>
        </p:txBody>
      </p:sp>
      <p:sp>
        <p:nvSpPr>
          <p:cNvPr id="346122" name="Line 10"/>
          <p:cNvSpPr>
            <a:spLocks noChangeShapeType="1"/>
          </p:cNvSpPr>
          <p:nvPr/>
        </p:nvSpPr>
        <p:spPr bwMode="auto">
          <a:xfrm flipH="1">
            <a:off x="6477000" y="2971800"/>
            <a:ext cx="3810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23" name="Rectangle 11"/>
          <p:cNvSpPr>
            <a:spLocks noChangeArrowheads="1"/>
          </p:cNvSpPr>
          <p:nvPr/>
        </p:nvSpPr>
        <p:spPr bwMode="auto">
          <a:xfrm>
            <a:off x="6477000" y="3657600"/>
            <a:ext cx="2590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Battery pack &amp; blower motor. 4-6 CFM. 8 or 12 hour battery when fully charged. Clips on belt.</a:t>
            </a:r>
          </a:p>
        </p:txBody>
      </p:sp>
      <p:sp>
        <p:nvSpPr>
          <p:cNvPr id="346124" name="Line 12"/>
          <p:cNvSpPr>
            <a:spLocks noChangeShapeType="1"/>
          </p:cNvSpPr>
          <p:nvPr/>
        </p:nvSpPr>
        <p:spPr bwMode="auto">
          <a:xfrm>
            <a:off x="6172200" y="3733800"/>
            <a:ext cx="3048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125" name="Rectangle 13"/>
          <p:cNvSpPr>
            <a:spLocks noChangeArrowheads="1"/>
          </p:cNvSpPr>
          <p:nvPr/>
        </p:nvSpPr>
        <p:spPr bwMode="auto">
          <a:xfrm>
            <a:off x="63500" y="4940300"/>
            <a:ext cx="5435600" cy="19431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This respirator has the advantage of positive pressure with mobility and long work periods. It is the standard respirator for the abatement contractor.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0" y="15240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PROTECTION FACTORS</a:t>
            </a:r>
          </a:p>
        </p:txBody>
      </p:sp>
      <p:sp>
        <p:nvSpPr>
          <p:cNvPr id="349187" name="Rectangle 3"/>
          <p:cNvSpPr>
            <a:spLocks noChangeArrowheads="1"/>
          </p:cNvSpPr>
          <p:nvPr/>
        </p:nvSpPr>
        <p:spPr bwMode="auto">
          <a:xfrm>
            <a:off x="76200" y="914400"/>
            <a:ext cx="906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en-US" sz="2400" b="0">
              <a:solidFill>
                <a:schemeClr val="tx1"/>
              </a:solidFill>
              <a:effectLst/>
            </a:endParaRPr>
          </a:p>
        </p:txBody>
      </p:sp>
      <p:sp>
        <p:nvSpPr>
          <p:cNvPr id="349188" name="Rectangle 4"/>
          <p:cNvSpPr>
            <a:spLocks noChangeArrowheads="1"/>
          </p:cNvSpPr>
          <p:nvPr/>
        </p:nvSpPr>
        <p:spPr bwMode="auto">
          <a:xfrm>
            <a:off x="76200" y="1600200"/>
            <a:ext cx="8991600" cy="374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800000"/>
                </a:solidFill>
                <a:effectLst/>
              </a:rPr>
              <a:t>The Competent Person is responsible for ensuring &amp; documenting adequate levels of respiratory protection for his workers.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800000"/>
                </a:solidFill>
                <a:effectLst/>
              </a:rPr>
              <a:t>The </a:t>
            </a:r>
            <a:r>
              <a:rPr lang="en-US" sz="3200" u="sng">
                <a:solidFill>
                  <a:srgbClr val="800000"/>
                </a:solidFill>
                <a:effectLst/>
              </a:rPr>
              <a:t>Protection Factor formula</a:t>
            </a:r>
            <a:r>
              <a:rPr lang="en-US" sz="3200">
                <a:solidFill>
                  <a:srgbClr val="800000"/>
                </a:solidFill>
                <a:effectLst/>
              </a:rPr>
              <a:t>, along with the OSHA assigned protection factor values are used for that purpose at any given level of workplace exposure.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ChangeArrowheads="1"/>
          </p:cNvSpPr>
          <p:nvPr/>
        </p:nvSpPr>
        <p:spPr bwMode="auto">
          <a:xfrm>
            <a:off x="4883150" y="1377950"/>
            <a:ext cx="4252913" cy="11303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0211" name="Rectangle 3"/>
          <p:cNvSpPr>
            <a:spLocks noChangeArrowheads="1"/>
          </p:cNvSpPr>
          <p:nvPr/>
        </p:nvSpPr>
        <p:spPr bwMode="auto">
          <a:xfrm>
            <a:off x="0" y="15240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PROTECTION FACTORS</a:t>
            </a: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4953000" y="16002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800000"/>
                </a:solidFill>
                <a:effectLst/>
              </a:rPr>
              <a:t>PF = </a:t>
            </a:r>
          </a:p>
        </p:txBody>
      </p:sp>
      <p:sp>
        <p:nvSpPr>
          <p:cNvPr id="350213" name="Line 5"/>
          <p:cNvSpPr>
            <a:spLocks noChangeShapeType="1"/>
          </p:cNvSpPr>
          <p:nvPr/>
        </p:nvSpPr>
        <p:spPr bwMode="auto">
          <a:xfrm>
            <a:off x="6248400" y="1905000"/>
            <a:ext cx="914400" cy="0"/>
          </a:xfrm>
          <a:prstGeom prst="line">
            <a:avLst/>
          </a:prstGeom>
          <a:noFill/>
          <a:ln w="50800">
            <a:solidFill>
              <a:srgbClr val="8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0214" name="Rectangle 6"/>
          <p:cNvSpPr>
            <a:spLocks noChangeArrowheads="1"/>
          </p:cNvSpPr>
          <p:nvPr/>
        </p:nvSpPr>
        <p:spPr bwMode="auto">
          <a:xfrm>
            <a:off x="6248400" y="1447800"/>
            <a:ext cx="2743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  O     (outside)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   I     (inside)</a:t>
            </a:r>
          </a:p>
        </p:txBody>
      </p:sp>
      <p:sp>
        <p:nvSpPr>
          <p:cNvPr id="350215" name="Rectangle 7"/>
          <p:cNvSpPr>
            <a:spLocks noChangeArrowheads="1"/>
          </p:cNvSpPr>
          <p:nvPr/>
        </p:nvSpPr>
        <p:spPr bwMode="auto">
          <a:xfrm>
            <a:off x="228600" y="1219200"/>
            <a:ext cx="4572000" cy="2678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800000"/>
                </a:solidFill>
                <a:effectLst/>
              </a:rPr>
              <a:t>A measured exposure in the </a:t>
            </a:r>
            <a:r>
              <a:rPr lang="en-US" sz="2400" dirty="0" smtClean="0">
                <a:solidFill>
                  <a:srgbClr val="800000"/>
                </a:solidFill>
              </a:rPr>
              <a:t>work area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 </a:t>
            </a:r>
            <a:r>
              <a:rPr lang="en-US" sz="2400" dirty="0">
                <a:solidFill>
                  <a:srgbClr val="800000"/>
                </a:solidFill>
                <a:effectLst/>
              </a:rPr>
              <a:t>is 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0.2 </a:t>
            </a:r>
            <a:r>
              <a:rPr lang="en-US" sz="2400" dirty="0">
                <a:solidFill>
                  <a:srgbClr val="800000"/>
                </a:solidFill>
                <a:effectLst/>
              </a:rPr>
              <a:t>f/cc.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800000"/>
                </a:solidFill>
                <a:effectLst/>
              </a:rPr>
              <a:t>Which respirator is minimally required?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800000"/>
                </a:solidFill>
                <a:effectLst/>
              </a:rPr>
              <a:t>How clean do you want it inside the respirator?</a:t>
            </a:r>
          </a:p>
        </p:txBody>
      </p:sp>
      <p:sp>
        <p:nvSpPr>
          <p:cNvPr id="350216" name="Rectangle 8"/>
          <p:cNvSpPr>
            <a:spLocks noChangeArrowheads="1"/>
          </p:cNvSpPr>
          <p:nvPr/>
        </p:nvSpPr>
        <p:spPr bwMode="auto">
          <a:xfrm>
            <a:off x="4870450" y="3270250"/>
            <a:ext cx="4278313" cy="2112963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800000"/>
                </a:solidFill>
                <a:effectLst/>
              </a:rPr>
              <a:t>OSHA PF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u="sng">
                <a:solidFill>
                  <a:srgbClr val="800000"/>
                </a:solidFill>
                <a:effectLst/>
              </a:rPr>
              <a:t>Half-mask               10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u="sng">
                <a:solidFill>
                  <a:srgbClr val="800000"/>
                </a:solidFill>
                <a:effectLst/>
              </a:rPr>
              <a:t>Full Face                 50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u="sng">
                <a:solidFill>
                  <a:srgbClr val="800000"/>
                </a:solidFill>
                <a:effectLst/>
              </a:rPr>
              <a:t>PAPR                     1000</a:t>
            </a:r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152400" y="4724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At 0.1 f/cc: </a:t>
            </a:r>
          </a:p>
        </p:txBody>
      </p:sp>
      <p:sp>
        <p:nvSpPr>
          <p:cNvPr id="350218" name="Line 10"/>
          <p:cNvSpPr>
            <a:spLocks noChangeShapeType="1"/>
          </p:cNvSpPr>
          <p:nvPr/>
        </p:nvSpPr>
        <p:spPr bwMode="auto">
          <a:xfrm>
            <a:off x="2286000" y="4953000"/>
            <a:ext cx="762000" cy="0"/>
          </a:xfrm>
          <a:prstGeom prst="line">
            <a:avLst/>
          </a:prstGeom>
          <a:noFill/>
          <a:ln w="50800">
            <a:solidFill>
              <a:srgbClr val="8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0219" name="Rectangle 11"/>
          <p:cNvSpPr>
            <a:spLocks noChangeArrowheads="1"/>
          </p:cNvSpPr>
          <p:nvPr/>
        </p:nvSpPr>
        <p:spPr bwMode="auto">
          <a:xfrm>
            <a:off x="2209800" y="4495800"/>
            <a:ext cx="990600" cy="101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800000"/>
                </a:solidFill>
                <a:effectLst/>
              </a:rPr>
              <a:t> 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0.2</a:t>
            </a:r>
            <a:endParaRPr lang="en-US" sz="2400" dirty="0">
              <a:solidFill>
                <a:srgbClr val="800000"/>
              </a:solidFill>
              <a:effectLst/>
            </a:endParaRP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800000"/>
                </a:solidFill>
                <a:effectLst/>
              </a:rPr>
              <a:t> 0.1</a:t>
            </a:r>
          </a:p>
        </p:txBody>
      </p:sp>
      <p:sp>
        <p:nvSpPr>
          <p:cNvPr id="350220" name="Rectangle 12"/>
          <p:cNvSpPr>
            <a:spLocks noChangeArrowheads="1"/>
          </p:cNvSpPr>
          <p:nvPr/>
        </p:nvSpPr>
        <p:spPr bwMode="auto">
          <a:xfrm>
            <a:off x="3124200" y="4724400"/>
            <a:ext cx="1447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800000"/>
                </a:solidFill>
                <a:effectLst/>
              </a:rPr>
              <a:t>= 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2</a:t>
            </a:r>
            <a:endParaRPr lang="en-US" sz="2400" dirty="0">
              <a:solidFill>
                <a:srgbClr val="800000"/>
              </a:solidFill>
              <a:effectLst/>
            </a:endParaRPr>
          </a:p>
        </p:txBody>
      </p:sp>
      <p:sp>
        <p:nvSpPr>
          <p:cNvPr id="350221" name="Line 13"/>
          <p:cNvSpPr>
            <a:spLocks noChangeShapeType="1"/>
          </p:cNvSpPr>
          <p:nvPr/>
        </p:nvSpPr>
        <p:spPr bwMode="auto">
          <a:xfrm flipV="1">
            <a:off x="3810000" y="4114800"/>
            <a:ext cx="1143000" cy="838200"/>
          </a:xfrm>
          <a:prstGeom prst="line">
            <a:avLst/>
          </a:prstGeom>
          <a:noFill/>
          <a:ln w="50800">
            <a:solidFill>
              <a:srgbClr val="800000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0222" name="Rectangle 14"/>
          <p:cNvSpPr>
            <a:spLocks noChangeArrowheads="1"/>
          </p:cNvSpPr>
          <p:nvPr/>
        </p:nvSpPr>
        <p:spPr bwMode="auto">
          <a:xfrm>
            <a:off x="152400" y="6019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At 0.01 f/cc:</a:t>
            </a:r>
          </a:p>
        </p:txBody>
      </p:sp>
      <p:sp>
        <p:nvSpPr>
          <p:cNvPr id="350223" name="Line 15"/>
          <p:cNvSpPr>
            <a:spLocks noChangeShapeType="1"/>
          </p:cNvSpPr>
          <p:nvPr/>
        </p:nvSpPr>
        <p:spPr bwMode="auto">
          <a:xfrm>
            <a:off x="2362200" y="6248400"/>
            <a:ext cx="838200" cy="0"/>
          </a:xfrm>
          <a:prstGeom prst="line">
            <a:avLst/>
          </a:prstGeom>
          <a:noFill/>
          <a:ln w="50800">
            <a:solidFill>
              <a:srgbClr val="8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0224" name="Rectangle 16"/>
          <p:cNvSpPr>
            <a:spLocks noChangeArrowheads="1"/>
          </p:cNvSpPr>
          <p:nvPr/>
        </p:nvSpPr>
        <p:spPr bwMode="auto">
          <a:xfrm>
            <a:off x="2362200" y="5791200"/>
            <a:ext cx="1066800" cy="101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800000"/>
                </a:solidFill>
                <a:effectLst/>
              </a:rPr>
              <a:t> 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0.2</a:t>
            </a:r>
            <a:endParaRPr lang="en-US" sz="2400" dirty="0">
              <a:solidFill>
                <a:srgbClr val="800000"/>
              </a:solidFill>
              <a:effectLst/>
            </a:endParaRP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800000"/>
                </a:solidFill>
                <a:effectLst/>
              </a:rPr>
              <a:t>0.01</a:t>
            </a:r>
          </a:p>
        </p:txBody>
      </p:sp>
      <p:sp>
        <p:nvSpPr>
          <p:cNvPr id="350225" name="Rectangle 17"/>
          <p:cNvSpPr>
            <a:spLocks noChangeArrowheads="1"/>
          </p:cNvSpPr>
          <p:nvPr/>
        </p:nvSpPr>
        <p:spPr bwMode="auto">
          <a:xfrm>
            <a:off x="3276600" y="6019800"/>
            <a:ext cx="11430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800000"/>
                </a:solidFill>
                <a:effectLst/>
              </a:rPr>
              <a:t>= 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20</a:t>
            </a:r>
            <a:endParaRPr lang="en-US" sz="2400" dirty="0">
              <a:solidFill>
                <a:srgbClr val="800000"/>
              </a:solidFill>
              <a:effectLst/>
            </a:endParaRPr>
          </a:p>
        </p:txBody>
      </p:sp>
      <p:sp>
        <p:nvSpPr>
          <p:cNvPr id="350226" name="Line 18"/>
          <p:cNvSpPr>
            <a:spLocks noChangeShapeType="1"/>
          </p:cNvSpPr>
          <p:nvPr/>
        </p:nvSpPr>
        <p:spPr bwMode="auto">
          <a:xfrm flipV="1">
            <a:off x="4191000" y="4724400"/>
            <a:ext cx="838200" cy="1371600"/>
          </a:xfrm>
          <a:prstGeom prst="line">
            <a:avLst/>
          </a:prstGeom>
          <a:noFill/>
          <a:ln w="50800">
            <a:solidFill>
              <a:srgbClr val="800000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solidFill>
                  <a:schemeClr val="accent2"/>
                </a:solidFill>
                <a:effectLst/>
              </a:rPr>
              <a:t>MAXIMUM USE LEVEL CALCULATION</a:t>
            </a:r>
          </a:p>
        </p:txBody>
      </p:sp>
      <p:sp>
        <p:nvSpPr>
          <p:cNvPr id="351235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8534400" cy="1878013"/>
          </a:xfrm>
          <a:prstGeom prst="rect">
            <a:avLst/>
          </a:prstGeom>
          <a:noFill/>
          <a:ln w="76200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  <a:effectLst/>
              </a:rPr>
              <a:t>MUL = PF x PEL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  <a:effectLst/>
              </a:rPr>
              <a:t>OR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  <a:effectLst/>
              </a:rPr>
              <a:t>MUL = PF x Level Of Protection Desired</a:t>
            </a:r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381000" y="4186238"/>
            <a:ext cx="8305800" cy="2519362"/>
          </a:xfrm>
          <a:prstGeom prst="rect">
            <a:avLst/>
          </a:prstGeom>
          <a:noFill/>
          <a:ln w="762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effectLst/>
              </a:rPr>
              <a:t>Example with the PAPR respirator: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effectLst/>
              </a:rPr>
              <a:t>1000 x .1 f/cc = 100 f/cc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effectLst/>
              </a:rPr>
              <a:t>or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effectLst/>
              </a:rPr>
              <a:t>1000 x .01 f/cc = 10 f/cc</a:t>
            </a:r>
          </a:p>
        </p:txBody>
      </p:sp>
      <p:sp>
        <p:nvSpPr>
          <p:cNvPr id="351237" name="Text Box 5"/>
          <p:cNvSpPr txBox="1">
            <a:spLocks noChangeArrowheads="1"/>
          </p:cNvSpPr>
          <p:nvPr/>
        </p:nvSpPr>
        <p:spPr bwMode="auto">
          <a:xfrm>
            <a:off x="152400" y="28638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  <a:effectLst/>
              </a:rPr>
              <a:t>This calculation answers the question, “What is the dirtiest air I may use this respirator in?”</a:t>
            </a:r>
          </a:p>
        </p:txBody>
      </p:sp>
      <p:sp>
        <p:nvSpPr>
          <p:cNvPr id="351238" name="Line 6"/>
          <p:cNvSpPr>
            <a:spLocks noChangeShapeType="1"/>
          </p:cNvSpPr>
          <p:nvPr/>
        </p:nvSpPr>
        <p:spPr bwMode="auto">
          <a:xfrm>
            <a:off x="5943600" y="914400"/>
            <a:ext cx="9906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39" name="Line 7"/>
          <p:cNvSpPr>
            <a:spLocks noChangeShapeType="1"/>
          </p:cNvSpPr>
          <p:nvPr/>
        </p:nvSpPr>
        <p:spPr bwMode="auto">
          <a:xfrm>
            <a:off x="6934200" y="914400"/>
            <a:ext cx="0" cy="41910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40" name="Line 8"/>
          <p:cNvSpPr>
            <a:spLocks noChangeShapeType="1"/>
          </p:cNvSpPr>
          <p:nvPr/>
        </p:nvSpPr>
        <p:spPr bwMode="auto">
          <a:xfrm flipH="1">
            <a:off x="6477000" y="5105400"/>
            <a:ext cx="4572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41" name="Line 9"/>
          <p:cNvSpPr>
            <a:spLocks noChangeShapeType="1"/>
          </p:cNvSpPr>
          <p:nvPr/>
        </p:nvSpPr>
        <p:spPr bwMode="auto">
          <a:xfrm>
            <a:off x="8153400" y="2286000"/>
            <a:ext cx="2286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42" name="Line 10"/>
          <p:cNvSpPr>
            <a:spLocks noChangeShapeType="1"/>
          </p:cNvSpPr>
          <p:nvPr/>
        </p:nvSpPr>
        <p:spPr bwMode="auto">
          <a:xfrm>
            <a:off x="8382000" y="2286000"/>
            <a:ext cx="0" cy="41148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243" name="Line 11"/>
          <p:cNvSpPr>
            <a:spLocks noChangeShapeType="1"/>
          </p:cNvSpPr>
          <p:nvPr/>
        </p:nvSpPr>
        <p:spPr bwMode="auto">
          <a:xfrm flipH="1">
            <a:off x="6781800" y="6400800"/>
            <a:ext cx="16002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ChangeArrowheads="1"/>
          </p:cNvSpPr>
          <p:nvPr/>
        </p:nvSpPr>
        <p:spPr bwMode="auto">
          <a:xfrm>
            <a:off x="0" y="76200"/>
            <a:ext cx="914241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RESPIRATORY PROTECTION PROGRAM</a:t>
            </a:r>
          </a:p>
        </p:txBody>
      </p:sp>
      <p:sp>
        <p:nvSpPr>
          <p:cNvPr id="352259" name="Rectangle 3"/>
          <p:cNvSpPr>
            <a:spLocks noChangeArrowheads="1"/>
          </p:cNvSpPr>
          <p:nvPr/>
        </p:nvSpPr>
        <p:spPr bwMode="auto">
          <a:xfrm>
            <a:off x="152400" y="1828800"/>
            <a:ext cx="85344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OSHA at 29 CFR 1910.134 requires a written Respiratory Protection Program which spells out the employers standard operating procedures, and is used by the employer as an element in training.</a:t>
            </a:r>
          </a:p>
        </p:txBody>
      </p:sp>
      <p:sp>
        <p:nvSpPr>
          <p:cNvPr id="352260" name="Rectangle 4"/>
          <p:cNvSpPr>
            <a:spLocks noChangeArrowheads="1"/>
          </p:cNvSpPr>
          <p:nvPr/>
        </p:nvSpPr>
        <p:spPr bwMode="auto">
          <a:xfrm>
            <a:off x="152400" y="4648200"/>
            <a:ext cx="89900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The written Respiratory Protection Program must be available at the jobsite, and must contain </a:t>
            </a:r>
            <a:r>
              <a:rPr lang="en-US" sz="3200" u="sng">
                <a:solidFill>
                  <a:srgbClr val="800000"/>
                </a:solidFill>
                <a:effectLst/>
              </a:rPr>
              <a:t>9 required elements.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ChangeArrowheads="1"/>
          </p:cNvSpPr>
          <p:nvPr/>
        </p:nvSpPr>
        <p:spPr bwMode="auto">
          <a:xfrm>
            <a:off x="0" y="0"/>
            <a:ext cx="914241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RESPIRATORY PROTECTION PROGRAM</a:t>
            </a:r>
          </a:p>
        </p:txBody>
      </p:sp>
      <p:sp>
        <p:nvSpPr>
          <p:cNvPr id="353283" name="Rectangle 3"/>
          <p:cNvSpPr>
            <a:spLocks noChangeArrowheads="1"/>
          </p:cNvSpPr>
          <p:nvPr/>
        </p:nvSpPr>
        <p:spPr bwMode="auto">
          <a:xfrm>
            <a:off x="76200" y="1447800"/>
            <a:ext cx="9066213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1. Written SOP on selection &amp; use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2. Medical evaluations 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3. Fit testing procedures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4. Procedures for proper use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5. Cleaning, storing, inspecting, repairing, maintaining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6. Atmosphere-supplying respirator air management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7. Training in respiratory hazards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8. Training in proper use, limitations &amp; maintenance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9. Procedures for program effectiveness evaluation</a:t>
            </a:r>
          </a:p>
          <a:p>
            <a:pPr algn="l">
              <a:spcBef>
                <a:spcPct val="50000"/>
              </a:spcBef>
            </a:pPr>
            <a:endParaRPr lang="en-US" sz="2400">
              <a:solidFill>
                <a:srgbClr val="8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ChangeArrowheads="1"/>
          </p:cNvSpPr>
          <p:nvPr/>
        </p:nvSpPr>
        <p:spPr bwMode="auto">
          <a:xfrm>
            <a:off x="0" y="7620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FIT TESTING</a:t>
            </a:r>
          </a:p>
        </p:txBody>
      </p:sp>
      <p:sp>
        <p:nvSpPr>
          <p:cNvPr id="354307" name="Rectangle 3"/>
          <p:cNvSpPr>
            <a:spLocks noChangeArrowheads="1"/>
          </p:cNvSpPr>
          <p:nvPr/>
        </p:nvSpPr>
        <p:spPr bwMode="auto">
          <a:xfrm>
            <a:off x="0" y="838200"/>
            <a:ext cx="91424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Fit testing is required for </a:t>
            </a:r>
            <a:r>
              <a:rPr lang="en-US" sz="3200" u="sng">
                <a:solidFill>
                  <a:srgbClr val="800000"/>
                </a:solidFill>
                <a:effectLst/>
              </a:rPr>
              <a:t>all tight fitting facepiece</a:t>
            </a:r>
            <a:r>
              <a:rPr lang="en-US" sz="3200">
                <a:solidFill>
                  <a:srgbClr val="800000"/>
                </a:solidFill>
                <a:effectLst/>
              </a:rPr>
              <a:t> respirators </a:t>
            </a:r>
            <a:r>
              <a:rPr lang="en-US" sz="3200" u="sng">
                <a:solidFill>
                  <a:srgbClr val="800000"/>
                </a:solidFill>
                <a:effectLst/>
              </a:rPr>
              <a:t>annually!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This includes Positive pressure as well as negative pressure respirators.</a:t>
            </a:r>
          </a:p>
        </p:txBody>
      </p:sp>
      <p:sp>
        <p:nvSpPr>
          <p:cNvPr id="354308" name="Rectangle 4"/>
          <p:cNvSpPr>
            <a:spLocks noChangeArrowheads="1"/>
          </p:cNvSpPr>
          <p:nvPr/>
        </p:nvSpPr>
        <p:spPr bwMode="auto">
          <a:xfrm>
            <a:off x="76200" y="3352800"/>
            <a:ext cx="8991600" cy="317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800000"/>
                </a:solidFill>
                <a:effectLst/>
              </a:rPr>
              <a:t>There are two fit </a:t>
            </a:r>
            <a:r>
              <a:rPr lang="en-US" sz="3200" u="sng" dirty="0">
                <a:solidFill>
                  <a:srgbClr val="800000"/>
                </a:solidFill>
                <a:effectLst/>
              </a:rPr>
              <a:t>checks:</a:t>
            </a:r>
            <a:r>
              <a:rPr lang="en-US" sz="3200" dirty="0">
                <a:solidFill>
                  <a:srgbClr val="800000"/>
                </a:solidFill>
                <a:effectLst/>
              </a:rPr>
              <a:t>					</a:t>
            </a:r>
            <a:r>
              <a:rPr lang="en-US" sz="3200" dirty="0" smtClean="0">
                <a:solidFill>
                  <a:srgbClr val="800000"/>
                </a:solidFill>
                <a:effectLst/>
              </a:rPr>
              <a:t>	- </a:t>
            </a:r>
            <a:r>
              <a:rPr lang="en-US" sz="2400" dirty="0">
                <a:solidFill>
                  <a:srgbClr val="800000"/>
                </a:solidFill>
                <a:effectLst/>
              </a:rPr>
              <a:t>Negative pressure fit check					- Positive pressure fit check</a:t>
            </a:r>
            <a:r>
              <a:rPr lang="en-US" sz="3200" dirty="0">
                <a:solidFill>
                  <a:srgbClr val="800000"/>
                </a:solidFill>
                <a:effectLst/>
              </a:rPr>
              <a:t>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800000"/>
                </a:solidFill>
                <a:effectLst/>
              </a:rPr>
              <a:t>There are two types of fit </a:t>
            </a:r>
            <a:r>
              <a:rPr lang="en-US" sz="3200" u="sng" dirty="0">
                <a:solidFill>
                  <a:srgbClr val="800000"/>
                </a:solidFill>
                <a:effectLst/>
              </a:rPr>
              <a:t>tests:</a:t>
            </a:r>
            <a:r>
              <a:rPr lang="en-US" sz="3200" dirty="0">
                <a:solidFill>
                  <a:srgbClr val="800000"/>
                </a:solidFill>
                <a:effectLst/>
              </a:rPr>
              <a:t>				- </a:t>
            </a:r>
            <a:r>
              <a:rPr lang="en-US" sz="2400" dirty="0">
                <a:solidFill>
                  <a:srgbClr val="800000"/>
                </a:solidFill>
                <a:effectLst/>
              </a:rPr>
              <a:t>Qualitative								- Quantitative</a:t>
            </a:r>
          </a:p>
        </p:txBody>
      </p:sp>
      <p:sp>
        <p:nvSpPr>
          <p:cNvPr id="354309" name="Rectangle 5"/>
          <p:cNvSpPr>
            <a:spLocks noChangeArrowheads="1"/>
          </p:cNvSpPr>
          <p:nvPr/>
        </p:nvSpPr>
        <p:spPr bwMode="auto">
          <a:xfrm>
            <a:off x="76200" y="5410200"/>
            <a:ext cx="9066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ChangeArrowheads="1"/>
          </p:cNvSpPr>
          <p:nvPr/>
        </p:nvSpPr>
        <p:spPr bwMode="auto">
          <a:xfrm>
            <a:off x="0" y="7620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FIT CHECKS</a:t>
            </a: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76200" y="914400"/>
            <a:ext cx="9066213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Negative pressure fit check:</a:t>
            </a:r>
            <a:r>
              <a:rPr lang="en-US" sz="3200">
                <a:solidFill>
                  <a:srgbClr val="800000"/>
                </a:solidFill>
                <a:effectLst/>
              </a:rPr>
              <a:t> Cover the filter openings, and inhale slightly.  The facepiece should “suck in” without breaking the seal.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 Positive pressure fit check:</a:t>
            </a:r>
            <a:r>
              <a:rPr lang="en-US" sz="3200">
                <a:solidFill>
                  <a:srgbClr val="800000"/>
                </a:solidFill>
                <a:effectLst/>
              </a:rPr>
              <a:t> Cover the exhalation valve, and exhale slightly.  The facepiece should “puff up” without breaking the seal.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These </a:t>
            </a:r>
            <a:r>
              <a:rPr lang="en-US" sz="3200" u="sng">
                <a:solidFill>
                  <a:srgbClr val="800000"/>
                </a:solidFill>
                <a:effectLst/>
              </a:rPr>
              <a:t>must</a:t>
            </a:r>
            <a:r>
              <a:rPr lang="en-US" sz="3200">
                <a:solidFill>
                  <a:srgbClr val="800000"/>
                </a:solidFill>
                <a:effectLst/>
              </a:rPr>
              <a:t> both be done </a:t>
            </a:r>
            <a:r>
              <a:rPr lang="en-US" sz="3200" u="sng">
                <a:solidFill>
                  <a:srgbClr val="800000"/>
                </a:solidFill>
                <a:effectLst/>
              </a:rPr>
              <a:t>every time</a:t>
            </a:r>
            <a:r>
              <a:rPr lang="en-US" sz="3200">
                <a:solidFill>
                  <a:srgbClr val="800000"/>
                </a:solidFill>
                <a:effectLst/>
              </a:rPr>
              <a:t> the respirator is donned.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ChangeArrowheads="1"/>
          </p:cNvSpPr>
          <p:nvPr/>
        </p:nvSpPr>
        <p:spPr bwMode="auto">
          <a:xfrm>
            <a:off x="0" y="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FIT TESTING</a:t>
            </a:r>
          </a:p>
        </p:txBody>
      </p:sp>
      <p:sp>
        <p:nvSpPr>
          <p:cNvPr id="356355" name="Rectangle 3"/>
          <p:cNvSpPr>
            <a:spLocks noChangeArrowheads="1"/>
          </p:cNvSpPr>
          <p:nvPr/>
        </p:nvSpPr>
        <p:spPr bwMode="auto">
          <a:xfrm>
            <a:off x="0" y="762000"/>
            <a:ext cx="9142413" cy="569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Qualitative fit testing</a:t>
            </a:r>
            <a:r>
              <a:rPr lang="en-US" sz="3200">
                <a:solidFill>
                  <a:srgbClr val="800000"/>
                </a:solidFill>
                <a:effectLst/>
              </a:rPr>
              <a:t>: While wearing a respirator, the user is exposed to a test substance which he/she may detect.  This is a pass - fail test.  Usually done in-house.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Quantitative fit testing</a:t>
            </a:r>
            <a:r>
              <a:rPr lang="en-US" sz="3200">
                <a:solidFill>
                  <a:srgbClr val="800000"/>
                </a:solidFill>
                <a:effectLst/>
              </a:rPr>
              <a:t>: A method of accurately measuring the leakage of a facepiece.  The resulting “fit factor” must meet minimum criteria </a:t>
            </a:r>
            <a:r>
              <a:rPr lang="en-US" sz="2000">
                <a:solidFill>
                  <a:srgbClr val="800000"/>
                </a:solidFill>
                <a:effectLst/>
              </a:rPr>
              <a:t>(Half face = 100; Full face = 500)</a:t>
            </a:r>
            <a:r>
              <a:rPr lang="en-US" sz="3200">
                <a:solidFill>
                  <a:srgbClr val="800000"/>
                </a:solidFill>
                <a:effectLst/>
              </a:rPr>
              <a:t>.  Special equipment is required.  Usually done by an outside technician or lab.  More accurate &amp; expensive than Qualitative testing.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ChangeArrowheads="1"/>
          </p:cNvSpPr>
          <p:nvPr/>
        </p:nvSpPr>
        <p:spPr bwMode="auto">
          <a:xfrm>
            <a:off x="0" y="7620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FIT TESTING</a:t>
            </a:r>
          </a:p>
        </p:txBody>
      </p:sp>
      <p:sp>
        <p:nvSpPr>
          <p:cNvPr id="357379" name="Rectangle 3"/>
          <p:cNvSpPr>
            <a:spLocks noChangeArrowheads="1"/>
          </p:cNvSpPr>
          <p:nvPr/>
        </p:nvSpPr>
        <p:spPr bwMode="auto">
          <a:xfrm>
            <a:off x="0" y="685800"/>
            <a:ext cx="9142413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Qualitative</a:t>
            </a:r>
            <a:r>
              <a:rPr lang="en-US" sz="3200">
                <a:solidFill>
                  <a:srgbClr val="800000"/>
                </a:solidFill>
                <a:effectLst/>
              </a:rPr>
              <a:t> fit test procedures: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May be done by a competent person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Follow procedures in Appendix A of the Respiratory Protection standard </a:t>
            </a:r>
            <a:r>
              <a:rPr lang="en-US" sz="2000">
                <a:solidFill>
                  <a:srgbClr val="800000"/>
                </a:solidFill>
                <a:effectLst/>
              </a:rPr>
              <a:t>(1910.134)</a:t>
            </a:r>
            <a:endParaRPr lang="en-US" sz="3200">
              <a:solidFill>
                <a:srgbClr val="800000"/>
              </a:solidFill>
              <a:effectLst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Document all the required elements of the fit test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Fit test annually for all tight-fitting respirator facepieces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Respirators may only be used to the limit of the half face respirator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ChangeArrowheads="1"/>
          </p:cNvSpPr>
          <p:nvPr/>
        </p:nvSpPr>
        <p:spPr bwMode="auto">
          <a:xfrm>
            <a:off x="0" y="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DISCUSSION TOPICS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0" y="1066800"/>
            <a:ext cx="9142413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The need for respirators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Respirator Types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Operating principals of respirators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Protection factors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Fit testing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Respirator Protection Program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Protective clothing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ChangeArrowheads="1"/>
          </p:cNvSpPr>
          <p:nvPr/>
        </p:nvSpPr>
        <p:spPr bwMode="auto">
          <a:xfrm>
            <a:off x="0" y="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PROTECTIVE CLOTHING</a:t>
            </a:r>
          </a:p>
        </p:txBody>
      </p:sp>
      <p:sp>
        <p:nvSpPr>
          <p:cNvPr id="358403" name="Rectangle 3"/>
          <p:cNvSpPr>
            <a:spLocks noChangeArrowheads="1"/>
          </p:cNvSpPr>
          <p:nvPr/>
        </p:nvSpPr>
        <p:spPr bwMode="auto">
          <a:xfrm>
            <a:off x="228600" y="838200"/>
            <a:ext cx="8913813" cy="35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800000"/>
                </a:solidFill>
                <a:effectLst/>
              </a:rPr>
              <a:t>Required by OSHA: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“Whole body covering”+head,hands,feet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When exposure is above a PEL, or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No Negative Exposure Assessment, or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Large Class I work (25 l.f. or 10 s.f.) </a:t>
            </a:r>
          </a:p>
        </p:txBody>
      </p:sp>
      <p:graphicFrame>
        <p:nvGraphicFramePr>
          <p:cNvPr id="358404" name="Object 4"/>
          <p:cNvGraphicFramePr>
            <a:graphicFrameLocks/>
          </p:cNvGraphicFramePr>
          <p:nvPr/>
        </p:nvGraphicFramePr>
        <p:xfrm>
          <a:off x="4457700" y="4262438"/>
          <a:ext cx="817563" cy="2276475"/>
        </p:xfrm>
        <a:graphic>
          <a:graphicData uri="http://schemas.openxmlformats.org/presentationml/2006/ole">
            <p:oleObj spid="_x0000_s1026" name="ClipArt" r:id="rId3" imgW="826920" imgH="2286000" progId="">
              <p:embed/>
            </p:oleObj>
          </a:graphicData>
        </a:graphic>
      </p:graphicFrame>
      <p:pic>
        <p:nvPicPr>
          <p:cNvPr id="358405" name="Picture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3425" y="4267200"/>
            <a:ext cx="7366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8406" name="Freeform 6"/>
          <p:cNvSpPr>
            <a:spLocks/>
          </p:cNvSpPr>
          <p:nvPr/>
        </p:nvSpPr>
        <p:spPr bwMode="auto">
          <a:xfrm>
            <a:off x="4478338" y="5257800"/>
            <a:ext cx="876300" cy="1341438"/>
          </a:xfrm>
          <a:custGeom>
            <a:avLst/>
            <a:gdLst/>
            <a:ahLst/>
            <a:cxnLst>
              <a:cxn ang="0">
                <a:pos x="157" y="48"/>
              </a:cxn>
              <a:cxn ang="0">
                <a:pos x="157" y="107"/>
              </a:cxn>
              <a:cxn ang="0">
                <a:pos x="98" y="146"/>
              </a:cxn>
              <a:cxn ang="0">
                <a:pos x="138" y="205"/>
              </a:cxn>
              <a:cxn ang="0">
                <a:pos x="108" y="234"/>
              </a:cxn>
              <a:cxn ang="0">
                <a:pos x="69" y="264"/>
              </a:cxn>
              <a:cxn ang="0">
                <a:pos x="128" y="274"/>
              </a:cxn>
              <a:cxn ang="0">
                <a:pos x="157" y="234"/>
              </a:cxn>
              <a:cxn ang="0">
                <a:pos x="177" y="293"/>
              </a:cxn>
              <a:cxn ang="0">
                <a:pos x="167" y="352"/>
              </a:cxn>
              <a:cxn ang="0">
                <a:pos x="157" y="411"/>
              </a:cxn>
              <a:cxn ang="0">
                <a:pos x="138" y="470"/>
              </a:cxn>
              <a:cxn ang="0">
                <a:pos x="128" y="529"/>
              </a:cxn>
              <a:cxn ang="0">
                <a:pos x="118" y="588"/>
              </a:cxn>
              <a:cxn ang="0">
                <a:pos x="118" y="647"/>
              </a:cxn>
              <a:cxn ang="0">
                <a:pos x="118" y="706"/>
              </a:cxn>
              <a:cxn ang="0">
                <a:pos x="89" y="756"/>
              </a:cxn>
              <a:cxn ang="0">
                <a:pos x="29" y="785"/>
              </a:cxn>
              <a:cxn ang="0">
                <a:pos x="0" y="824"/>
              </a:cxn>
              <a:cxn ang="0">
                <a:pos x="59" y="844"/>
              </a:cxn>
              <a:cxn ang="0">
                <a:pos x="108" y="805"/>
              </a:cxn>
              <a:cxn ang="0">
                <a:pos x="167" y="795"/>
              </a:cxn>
              <a:cxn ang="0">
                <a:pos x="197" y="765"/>
              </a:cxn>
              <a:cxn ang="0">
                <a:pos x="236" y="716"/>
              </a:cxn>
              <a:cxn ang="0">
                <a:pos x="246" y="657"/>
              </a:cxn>
              <a:cxn ang="0">
                <a:pos x="256" y="598"/>
              </a:cxn>
              <a:cxn ang="0">
                <a:pos x="266" y="598"/>
              </a:cxn>
              <a:cxn ang="0">
                <a:pos x="266" y="657"/>
              </a:cxn>
              <a:cxn ang="0">
                <a:pos x="266" y="716"/>
              </a:cxn>
              <a:cxn ang="0">
                <a:pos x="256" y="775"/>
              </a:cxn>
              <a:cxn ang="0">
                <a:pos x="285" y="815"/>
              </a:cxn>
              <a:cxn ang="0">
                <a:pos x="354" y="815"/>
              </a:cxn>
              <a:cxn ang="0">
                <a:pos x="413" y="834"/>
              </a:cxn>
              <a:cxn ang="0">
                <a:pos x="472" y="844"/>
              </a:cxn>
              <a:cxn ang="0">
                <a:pos x="511" y="805"/>
              </a:cxn>
              <a:cxn ang="0">
                <a:pos x="511" y="746"/>
              </a:cxn>
              <a:cxn ang="0">
                <a:pos x="452" y="756"/>
              </a:cxn>
              <a:cxn ang="0">
                <a:pos x="403" y="736"/>
              </a:cxn>
              <a:cxn ang="0">
                <a:pos x="393" y="677"/>
              </a:cxn>
              <a:cxn ang="0">
                <a:pos x="393" y="618"/>
              </a:cxn>
              <a:cxn ang="0">
                <a:pos x="393" y="559"/>
              </a:cxn>
              <a:cxn ang="0">
                <a:pos x="393" y="500"/>
              </a:cxn>
              <a:cxn ang="0">
                <a:pos x="393" y="441"/>
              </a:cxn>
              <a:cxn ang="0">
                <a:pos x="413" y="382"/>
              </a:cxn>
              <a:cxn ang="0">
                <a:pos x="423" y="323"/>
              </a:cxn>
              <a:cxn ang="0">
                <a:pos x="433" y="293"/>
              </a:cxn>
              <a:cxn ang="0">
                <a:pos x="492" y="293"/>
              </a:cxn>
              <a:cxn ang="0">
                <a:pos x="541" y="254"/>
              </a:cxn>
              <a:cxn ang="0">
                <a:pos x="541" y="195"/>
              </a:cxn>
              <a:cxn ang="0">
                <a:pos x="482" y="156"/>
              </a:cxn>
              <a:cxn ang="0">
                <a:pos x="423" y="175"/>
              </a:cxn>
              <a:cxn ang="0">
                <a:pos x="413" y="107"/>
              </a:cxn>
              <a:cxn ang="0">
                <a:pos x="364" y="38"/>
              </a:cxn>
              <a:cxn ang="0">
                <a:pos x="305" y="28"/>
              </a:cxn>
              <a:cxn ang="0">
                <a:pos x="246" y="28"/>
              </a:cxn>
              <a:cxn ang="0">
                <a:pos x="155" y="0"/>
              </a:cxn>
              <a:cxn ang="0">
                <a:pos x="157" y="77"/>
              </a:cxn>
              <a:cxn ang="0">
                <a:pos x="138" y="136"/>
              </a:cxn>
            </a:cxnLst>
            <a:rect l="0" t="0" r="r" b="b"/>
            <a:pathLst>
              <a:path w="552" h="845">
                <a:moveTo>
                  <a:pt x="155" y="0"/>
                </a:moveTo>
                <a:lnTo>
                  <a:pt x="157" y="48"/>
                </a:lnTo>
                <a:lnTo>
                  <a:pt x="157" y="77"/>
                </a:lnTo>
                <a:lnTo>
                  <a:pt x="157" y="107"/>
                </a:lnTo>
                <a:lnTo>
                  <a:pt x="128" y="126"/>
                </a:lnTo>
                <a:lnTo>
                  <a:pt x="98" y="146"/>
                </a:lnTo>
                <a:lnTo>
                  <a:pt x="118" y="175"/>
                </a:lnTo>
                <a:lnTo>
                  <a:pt x="138" y="205"/>
                </a:lnTo>
                <a:lnTo>
                  <a:pt x="138" y="234"/>
                </a:lnTo>
                <a:lnTo>
                  <a:pt x="108" y="234"/>
                </a:lnTo>
                <a:lnTo>
                  <a:pt x="79" y="234"/>
                </a:lnTo>
                <a:lnTo>
                  <a:pt x="69" y="264"/>
                </a:lnTo>
                <a:lnTo>
                  <a:pt x="98" y="274"/>
                </a:lnTo>
                <a:lnTo>
                  <a:pt x="128" y="274"/>
                </a:lnTo>
                <a:lnTo>
                  <a:pt x="157" y="264"/>
                </a:lnTo>
                <a:lnTo>
                  <a:pt x="157" y="234"/>
                </a:lnTo>
                <a:lnTo>
                  <a:pt x="177" y="264"/>
                </a:lnTo>
                <a:lnTo>
                  <a:pt x="177" y="293"/>
                </a:lnTo>
                <a:lnTo>
                  <a:pt x="167" y="323"/>
                </a:lnTo>
                <a:lnTo>
                  <a:pt x="167" y="352"/>
                </a:lnTo>
                <a:lnTo>
                  <a:pt x="157" y="382"/>
                </a:lnTo>
                <a:lnTo>
                  <a:pt x="157" y="411"/>
                </a:lnTo>
                <a:lnTo>
                  <a:pt x="157" y="441"/>
                </a:lnTo>
                <a:lnTo>
                  <a:pt x="138" y="470"/>
                </a:lnTo>
                <a:lnTo>
                  <a:pt x="128" y="500"/>
                </a:lnTo>
                <a:lnTo>
                  <a:pt x="128" y="529"/>
                </a:lnTo>
                <a:lnTo>
                  <a:pt x="118" y="559"/>
                </a:lnTo>
                <a:lnTo>
                  <a:pt x="118" y="588"/>
                </a:lnTo>
                <a:lnTo>
                  <a:pt x="118" y="618"/>
                </a:lnTo>
                <a:lnTo>
                  <a:pt x="118" y="647"/>
                </a:lnTo>
                <a:lnTo>
                  <a:pt x="118" y="677"/>
                </a:lnTo>
                <a:lnTo>
                  <a:pt x="118" y="706"/>
                </a:lnTo>
                <a:lnTo>
                  <a:pt x="89" y="726"/>
                </a:lnTo>
                <a:lnTo>
                  <a:pt x="89" y="756"/>
                </a:lnTo>
                <a:lnTo>
                  <a:pt x="59" y="765"/>
                </a:lnTo>
                <a:lnTo>
                  <a:pt x="29" y="785"/>
                </a:lnTo>
                <a:lnTo>
                  <a:pt x="0" y="795"/>
                </a:lnTo>
                <a:lnTo>
                  <a:pt x="0" y="824"/>
                </a:lnTo>
                <a:lnTo>
                  <a:pt x="29" y="844"/>
                </a:lnTo>
                <a:lnTo>
                  <a:pt x="59" y="844"/>
                </a:lnTo>
                <a:lnTo>
                  <a:pt x="89" y="834"/>
                </a:lnTo>
                <a:lnTo>
                  <a:pt x="108" y="805"/>
                </a:lnTo>
                <a:lnTo>
                  <a:pt x="138" y="805"/>
                </a:lnTo>
                <a:lnTo>
                  <a:pt x="167" y="795"/>
                </a:lnTo>
                <a:lnTo>
                  <a:pt x="197" y="795"/>
                </a:lnTo>
                <a:lnTo>
                  <a:pt x="197" y="765"/>
                </a:lnTo>
                <a:lnTo>
                  <a:pt x="226" y="746"/>
                </a:lnTo>
                <a:lnTo>
                  <a:pt x="236" y="716"/>
                </a:lnTo>
                <a:lnTo>
                  <a:pt x="236" y="687"/>
                </a:lnTo>
                <a:lnTo>
                  <a:pt x="246" y="657"/>
                </a:lnTo>
                <a:lnTo>
                  <a:pt x="246" y="628"/>
                </a:lnTo>
                <a:lnTo>
                  <a:pt x="256" y="598"/>
                </a:lnTo>
                <a:lnTo>
                  <a:pt x="266" y="569"/>
                </a:lnTo>
                <a:lnTo>
                  <a:pt x="266" y="598"/>
                </a:lnTo>
                <a:lnTo>
                  <a:pt x="266" y="628"/>
                </a:lnTo>
                <a:lnTo>
                  <a:pt x="266" y="657"/>
                </a:lnTo>
                <a:lnTo>
                  <a:pt x="266" y="687"/>
                </a:lnTo>
                <a:lnTo>
                  <a:pt x="266" y="716"/>
                </a:lnTo>
                <a:lnTo>
                  <a:pt x="266" y="746"/>
                </a:lnTo>
                <a:lnTo>
                  <a:pt x="256" y="775"/>
                </a:lnTo>
                <a:lnTo>
                  <a:pt x="256" y="805"/>
                </a:lnTo>
                <a:lnTo>
                  <a:pt x="285" y="815"/>
                </a:lnTo>
                <a:lnTo>
                  <a:pt x="315" y="815"/>
                </a:lnTo>
                <a:lnTo>
                  <a:pt x="354" y="815"/>
                </a:lnTo>
                <a:lnTo>
                  <a:pt x="384" y="824"/>
                </a:lnTo>
                <a:lnTo>
                  <a:pt x="413" y="834"/>
                </a:lnTo>
                <a:lnTo>
                  <a:pt x="443" y="844"/>
                </a:lnTo>
                <a:lnTo>
                  <a:pt x="472" y="844"/>
                </a:lnTo>
                <a:lnTo>
                  <a:pt x="502" y="834"/>
                </a:lnTo>
                <a:lnTo>
                  <a:pt x="511" y="805"/>
                </a:lnTo>
                <a:lnTo>
                  <a:pt x="511" y="775"/>
                </a:lnTo>
                <a:lnTo>
                  <a:pt x="511" y="746"/>
                </a:lnTo>
                <a:lnTo>
                  <a:pt x="482" y="736"/>
                </a:lnTo>
                <a:lnTo>
                  <a:pt x="452" y="756"/>
                </a:lnTo>
                <a:lnTo>
                  <a:pt x="423" y="765"/>
                </a:lnTo>
                <a:lnTo>
                  <a:pt x="403" y="736"/>
                </a:lnTo>
                <a:lnTo>
                  <a:pt x="393" y="706"/>
                </a:lnTo>
                <a:lnTo>
                  <a:pt x="393" y="677"/>
                </a:lnTo>
                <a:lnTo>
                  <a:pt x="393" y="647"/>
                </a:lnTo>
                <a:lnTo>
                  <a:pt x="393" y="618"/>
                </a:lnTo>
                <a:lnTo>
                  <a:pt x="393" y="588"/>
                </a:lnTo>
                <a:lnTo>
                  <a:pt x="393" y="559"/>
                </a:lnTo>
                <a:lnTo>
                  <a:pt x="393" y="529"/>
                </a:lnTo>
                <a:lnTo>
                  <a:pt x="393" y="500"/>
                </a:lnTo>
                <a:lnTo>
                  <a:pt x="393" y="470"/>
                </a:lnTo>
                <a:lnTo>
                  <a:pt x="393" y="441"/>
                </a:lnTo>
                <a:lnTo>
                  <a:pt x="403" y="411"/>
                </a:lnTo>
                <a:lnTo>
                  <a:pt x="413" y="382"/>
                </a:lnTo>
                <a:lnTo>
                  <a:pt x="423" y="352"/>
                </a:lnTo>
                <a:lnTo>
                  <a:pt x="423" y="323"/>
                </a:lnTo>
                <a:lnTo>
                  <a:pt x="403" y="293"/>
                </a:lnTo>
                <a:lnTo>
                  <a:pt x="433" y="293"/>
                </a:lnTo>
                <a:lnTo>
                  <a:pt x="462" y="293"/>
                </a:lnTo>
                <a:lnTo>
                  <a:pt x="492" y="293"/>
                </a:lnTo>
                <a:lnTo>
                  <a:pt x="521" y="284"/>
                </a:lnTo>
                <a:lnTo>
                  <a:pt x="541" y="254"/>
                </a:lnTo>
                <a:lnTo>
                  <a:pt x="551" y="225"/>
                </a:lnTo>
                <a:lnTo>
                  <a:pt x="541" y="195"/>
                </a:lnTo>
                <a:lnTo>
                  <a:pt x="511" y="175"/>
                </a:lnTo>
                <a:lnTo>
                  <a:pt x="482" y="156"/>
                </a:lnTo>
                <a:lnTo>
                  <a:pt x="443" y="146"/>
                </a:lnTo>
                <a:lnTo>
                  <a:pt x="423" y="175"/>
                </a:lnTo>
                <a:lnTo>
                  <a:pt x="413" y="136"/>
                </a:lnTo>
                <a:lnTo>
                  <a:pt x="413" y="107"/>
                </a:lnTo>
                <a:lnTo>
                  <a:pt x="393" y="67"/>
                </a:lnTo>
                <a:lnTo>
                  <a:pt x="364" y="38"/>
                </a:lnTo>
                <a:lnTo>
                  <a:pt x="334" y="28"/>
                </a:lnTo>
                <a:lnTo>
                  <a:pt x="305" y="28"/>
                </a:lnTo>
                <a:lnTo>
                  <a:pt x="275" y="28"/>
                </a:lnTo>
                <a:lnTo>
                  <a:pt x="246" y="28"/>
                </a:lnTo>
                <a:lnTo>
                  <a:pt x="216" y="38"/>
                </a:lnTo>
                <a:lnTo>
                  <a:pt x="155" y="0"/>
                </a:lnTo>
                <a:lnTo>
                  <a:pt x="177" y="48"/>
                </a:lnTo>
                <a:lnTo>
                  <a:pt x="157" y="77"/>
                </a:lnTo>
                <a:lnTo>
                  <a:pt x="148" y="107"/>
                </a:lnTo>
                <a:lnTo>
                  <a:pt x="138" y="136"/>
                </a:lnTo>
                <a:lnTo>
                  <a:pt x="155" y="9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07" name="Freeform 7"/>
          <p:cNvSpPr>
            <a:spLocks/>
          </p:cNvSpPr>
          <p:nvPr/>
        </p:nvSpPr>
        <p:spPr bwMode="auto">
          <a:xfrm>
            <a:off x="4416425" y="5486400"/>
            <a:ext cx="234950" cy="223838"/>
          </a:xfrm>
          <a:custGeom>
            <a:avLst/>
            <a:gdLst/>
            <a:ahLst/>
            <a:cxnLst>
              <a:cxn ang="0">
                <a:pos x="146" y="0"/>
              </a:cxn>
              <a:cxn ang="0">
                <a:pos x="68" y="22"/>
              </a:cxn>
              <a:cxn ang="0">
                <a:pos x="39" y="22"/>
              </a:cxn>
              <a:cxn ang="0">
                <a:pos x="19" y="51"/>
              </a:cxn>
              <a:cxn ang="0">
                <a:pos x="0" y="81"/>
              </a:cxn>
              <a:cxn ang="0">
                <a:pos x="19" y="110"/>
              </a:cxn>
              <a:cxn ang="0">
                <a:pos x="39" y="140"/>
              </a:cxn>
              <a:cxn ang="0">
                <a:pos x="68" y="140"/>
              </a:cxn>
              <a:cxn ang="0">
                <a:pos x="78" y="110"/>
              </a:cxn>
              <a:cxn ang="0">
                <a:pos x="108" y="110"/>
              </a:cxn>
              <a:cxn ang="0">
                <a:pos x="146" y="96"/>
              </a:cxn>
              <a:cxn ang="0">
                <a:pos x="147" y="120"/>
              </a:cxn>
            </a:cxnLst>
            <a:rect l="0" t="0" r="r" b="b"/>
            <a:pathLst>
              <a:path w="148" h="141">
                <a:moveTo>
                  <a:pt x="146" y="0"/>
                </a:moveTo>
                <a:lnTo>
                  <a:pt x="68" y="22"/>
                </a:lnTo>
                <a:lnTo>
                  <a:pt x="39" y="22"/>
                </a:lnTo>
                <a:lnTo>
                  <a:pt x="19" y="51"/>
                </a:lnTo>
                <a:lnTo>
                  <a:pt x="0" y="81"/>
                </a:lnTo>
                <a:lnTo>
                  <a:pt x="19" y="110"/>
                </a:lnTo>
                <a:lnTo>
                  <a:pt x="39" y="140"/>
                </a:lnTo>
                <a:lnTo>
                  <a:pt x="68" y="140"/>
                </a:lnTo>
                <a:lnTo>
                  <a:pt x="78" y="110"/>
                </a:lnTo>
                <a:lnTo>
                  <a:pt x="108" y="110"/>
                </a:lnTo>
                <a:lnTo>
                  <a:pt x="146" y="96"/>
                </a:lnTo>
                <a:lnTo>
                  <a:pt x="147" y="120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08" name="Freeform 8"/>
          <p:cNvSpPr>
            <a:spLocks/>
          </p:cNvSpPr>
          <p:nvPr/>
        </p:nvSpPr>
        <p:spPr bwMode="auto">
          <a:xfrm>
            <a:off x="5257800" y="5486400"/>
            <a:ext cx="252413" cy="317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" y="41"/>
              </a:cxn>
              <a:cxn ang="0">
                <a:pos x="60" y="41"/>
              </a:cxn>
              <a:cxn ang="0">
                <a:pos x="89" y="41"/>
              </a:cxn>
              <a:cxn ang="0">
                <a:pos x="119" y="51"/>
              </a:cxn>
              <a:cxn ang="0">
                <a:pos x="129" y="81"/>
              </a:cxn>
              <a:cxn ang="0">
                <a:pos x="138" y="110"/>
              </a:cxn>
              <a:cxn ang="0">
                <a:pos x="158" y="140"/>
              </a:cxn>
              <a:cxn ang="0">
                <a:pos x="158" y="169"/>
              </a:cxn>
              <a:cxn ang="0">
                <a:pos x="158" y="199"/>
              </a:cxn>
              <a:cxn ang="0">
                <a:pos x="129" y="189"/>
              </a:cxn>
              <a:cxn ang="0">
                <a:pos x="99" y="169"/>
              </a:cxn>
              <a:cxn ang="0">
                <a:pos x="89" y="140"/>
              </a:cxn>
              <a:cxn ang="0">
                <a:pos x="60" y="140"/>
              </a:cxn>
              <a:cxn ang="0">
                <a:pos x="30" y="149"/>
              </a:cxn>
              <a:cxn ang="0">
                <a:pos x="48" y="48"/>
              </a:cxn>
            </a:cxnLst>
            <a:rect l="0" t="0" r="r" b="b"/>
            <a:pathLst>
              <a:path w="159" h="200">
                <a:moveTo>
                  <a:pt x="0" y="0"/>
                </a:moveTo>
                <a:lnTo>
                  <a:pt x="30" y="41"/>
                </a:lnTo>
                <a:lnTo>
                  <a:pt x="60" y="41"/>
                </a:lnTo>
                <a:lnTo>
                  <a:pt x="89" y="41"/>
                </a:lnTo>
                <a:lnTo>
                  <a:pt x="119" y="51"/>
                </a:lnTo>
                <a:lnTo>
                  <a:pt x="129" y="81"/>
                </a:lnTo>
                <a:lnTo>
                  <a:pt x="138" y="110"/>
                </a:lnTo>
                <a:lnTo>
                  <a:pt x="158" y="140"/>
                </a:lnTo>
                <a:lnTo>
                  <a:pt x="158" y="169"/>
                </a:lnTo>
                <a:lnTo>
                  <a:pt x="158" y="199"/>
                </a:lnTo>
                <a:lnTo>
                  <a:pt x="129" y="189"/>
                </a:lnTo>
                <a:lnTo>
                  <a:pt x="99" y="169"/>
                </a:lnTo>
                <a:lnTo>
                  <a:pt x="89" y="140"/>
                </a:lnTo>
                <a:lnTo>
                  <a:pt x="60" y="140"/>
                </a:lnTo>
                <a:lnTo>
                  <a:pt x="30" y="149"/>
                </a:lnTo>
                <a:lnTo>
                  <a:pt x="48" y="48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09" name="Freeform 9"/>
          <p:cNvSpPr>
            <a:spLocks/>
          </p:cNvSpPr>
          <p:nvPr/>
        </p:nvSpPr>
        <p:spPr bwMode="auto">
          <a:xfrm>
            <a:off x="4556125" y="4318000"/>
            <a:ext cx="750888" cy="1017588"/>
          </a:xfrm>
          <a:custGeom>
            <a:avLst/>
            <a:gdLst/>
            <a:ahLst/>
            <a:cxnLst>
              <a:cxn ang="0">
                <a:pos x="128" y="600"/>
              </a:cxn>
              <a:cxn ang="0">
                <a:pos x="128" y="541"/>
              </a:cxn>
              <a:cxn ang="0">
                <a:pos x="128" y="482"/>
              </a:cxn>
              <a:cxn ang="0">
                <a:pos x="59" y="463"/>
              </a:cxn>
              <a:cxn ang="0">
                <a:pos x="30" y="404"/>
              </a:cxn>
              <a:cxn ang="0">
                <a:pos x="20" y="345"/>
              </a:cxn>
              <a:cxn ang="0">
                <a:pos x="0" y="286"/>
              </a:cxn>
              <a:cxn ang="0">
                <a:pos x="0" y="227"/>
              </a:cxn>
              <a:cxn ang="0">
                <a:pos x="0" y="168"/>
              </a:cxn>
              <a:cxn ang="0">
                <a:pos x="40" y="118"/>
              </a:cxn>
              <a:cxn ang="0">
                <a:pos x="108" y="79"/>
              </a:cxn>
              <a:cxn ang="0">
                <a:pos x="158" y="10"/>
              </a:cxn>
              <a:cxn ang="0">
                <a:pos x="217" y="10"/>
              </a:cxn>
              <a:cxn ang="0">
                <a:pos x="276" y="30"/>
              </a:cxn>
              <a:cxn ang="0">
                <a:pos x="335" y="30"/>
              </a:cxn>
              <a:cxn ang="0">
                <a:pos x="413" y="69"/>
              </a:cxn>
              <a:cxn ang="0">
                <a:pos x="472" y="89"/>
              </a:cxn>
              <a:cxn ang="0">
                <a:pos x="472" y="148"/>
              </a:cxn>
              <a:cxn ang="0">
                <a:pos x="423" y="128"/>
              </a:cxn>
              <a:cxn ang="0">
                <a:pos x="354" y="99"/>
              </a:cxn>
              <a:cxn ang="0">
                <a:pos x="295" y="99"/>
              </a:cxn>
              <a:cxn ang="0">
                <a:pos x="217" y="89"/>
              </a:cxn>
              <a:cxn ang="0">
                <a:pos x="158" y="89"/>
              </a:cxn>
              <a:cxn ang="0">
                <a:pos x="108" y="138"/>
              </a:cxn>
              <a:cxn ang="0">
                <a:pos x="79" y="197"/>
              </a:cxn>
              <a:cxn ang="0">
                <a:pos x="79" y="256"/>
              </a:cxn>
              <a:cxn ang="0">
                <a:pos x="79" y="315"/>
              </a:cxn>
              <a:cxn ang="0">
                <a:pos x="99" y="374"/>
              </a:cxn>
              <a:cxn ang="0">
                <a:pos x="118" y="433"/>
              </a:cxn>
              <a:cxn ang="0">
                <a:pos x="158" y="482"/>
              </a:cxn>
              <a:cxn ang="0">
                <a:pos x="148" y="522"/>
              </a:cxn>
              <a:cxn ang="0">
                <a:pos x="138" y="581"/>
              </a:cxn>
              <a:cxn ang="0">
                <a:pos x="106" y="640"/>
              </a:cxn>
            </a:cxnLst>
            <a:rect l="0" t="0" r="r" b="b"/>
            <a:pathLst>
              <a:path w="473" h="641">
                <a:moveTo>
                  <a:pt x="106" y="640"/>
                </a:moveTo>
                <a:lnTo>
                  <a:pt x="128" y="600"/>
                </a:lnTo>
                <a:lnTo>
                  <a:pt x="128" y="571"/>
                </a:lnTo>
                <a:lnTo>
                  <a:pt x="128" y="541"/>
                </a:lnTo>
                <a:lnTo>
                  <a:pt x="128" y="512"/>
                </a:lnTo>
                <a:lnTo>
                  <a:pt x="128" y="482"/>
                </a:lnTo>
                <a:lnTo>
                  <a:pt x="89" y="472"/>
                </a:lnTo>
                <a:lnTo>
                  <a:pt x="59" y="463"/>
                </a:lnTo>
                <a:lnTo>
                  <a:pt x="40" y="433"/>
                </a:lnTo>
                <a:lnTo>
                  <a:pt x="30" y="404"/>
                </a:lnTo>
                <a:lnTo>
                  <a:pt x="20" y="374"/>
                </a:lnTo>
                <a:lnTo>
                  <a:pt x="20" y="345"/>
                </a:lnTo>
                <a:lnTo>
                  <a:pt x="10" y="315"/>
                </a:lnTo>
                <a:lnTo>
                  <a:pt x="0" y="286"/>
                </a:lnTo>
                <a:lnTo>
                  <a:pt x="0" y="256"/>
                </a:lnTo>
                <a:lnTo>
                  <a:pt x="0" y="227"/>
                </a:lnTo>
                <a:lnTo>
                  <a:pt x="0" y="197"/>
                </a:lnTo>
                <a:lnTo>
                  <a:pt x="0" y="168"/>
                </a:lnTo>
                <a:lnTo>
                  <a:pt x="10" y="138"/>
                </a:lnTo>
                <a:lnTo>
                  <a:pt x="40" y="118"/>
                </a:lnTo>
                <a:lnTo>
                  <a:pt x="69" y="109"/>
                </a:lnTo>
                <a:lnTo>
                  <a:pt x="108" y="79"/>
                </a:lnTo>
                <a:lnTo>
                  <a:pt x="118" y="50"/>
                </a:lnTo>
                <a:lnTo>
                  <a:pt x="158" y="10"/>
                </a:lnTo>
                <a:lnTo>
                  <a:pt x="187" y="0"/>
                </a:lnTo>
                <a:lnTo>
                  <a:pt x="217" y="10"/>
                </a:lnTo>
                <a:lnTo>
                  <a:pt x="246" y="30"/>
                </a:lnTo>
                <a:lnTo>
                  <a:pt x="276" y="30"/>
                </a:lnTo>
                <a:lnTo>
                  <a:pt x="305" y="30"/>
                </a:lnTo>
                <a:lnTo>
                  <a:pt x="335" y="30"/>
                </a:lnTo>
                <a:lnTo>
                  <a:pt x="374" y="50"/>
                </a:lnTo>
                <a:lnTo>
                  <a:pt x="413" y="69"/>
                </a:lnTo>
                <a:lnTo>
                  <a:pt x="443" y="69"/>
                </a:lnTo>
                <a:lnTo>
                  <a:pt x="472" y="89"/>
                </a:lnTo>
                <a:lnTo>
                  <a:pt x="472" y="118"/>
                </a:lnTo>
                <a:lnTo>
                  <a:pt x="472" y="148"/>
                </a:lnTo>
                <a:lnTo>
                  <a:pt x="443" y="158"/>
                </a:lnTo>
                <a:lnTo>
                  <a:pt x="423" y="128"/>
                </a:lnTo>
                <a:lnTo>
                  <a:pt x="394" y="109"/>
                </a:lnTo>
                <a:lnTo>
                  <a:pt x="354" y="99"/>
                </a:lnTo>
                <a:lnTo>
                  <a:pt x="325" y="99"/>
                </a:lnTo>
                <a:lnTo>
                  <a:pt x="295" y="99"/>
                </a:lnTo>
                <a:lnTo>
                  <a:pt x="266" y="99"/>
                </a:lnTo>
                <a:lnTo>
                  <a:pt x="217" y="89"/>
                </a:lnTo>
                <a:lnTo>
                  <a:pt x="187" y="89"/>
                </a:lnTo>
                <a:lnTo>
                  <a:pt x="158" y="89"/>
                </a:lnTo>
                <a:lnTo>
                  <a:pt x="138" y="118"/>
                </a:lnTo>
                <a:lnTo>
                  <a:pt x="108" y="138"/>
                </a:lnTo>
                <a:lnTo>
                  <a:pt x="79" y="168"/>
                </a:lnTo>
                <a:lnTo>
                  <a:pt x="79" y="197"/>
                </a:lnTo>
                <a:lnTo>
                  <a:pt x="79" y="227"/>
                </a:lnTo>
                <a:lnTo>
                  <a:pt x="79" y="256"/>
                </a:lnTo>
                <a:lnTo>
                  <a:pt x="79" y="286"/>
                </a:lnTo>
                <a:lnTo>
                  <a:pt x="79" y="315"/>
                </a:lnTo>
                <a:lnTo>
                  <a:pt x="89" y="345"/>
                </a:lnTo>
                <a:lnTo>
                  <a:pt x="99" y="374"/>
                </a:lnTo>
                <a:lnTo>
                  <a:pt x="108" y="404"/>
                </a:lnTo>
                <a:lnTo>
                  <a:pt x="118" y="433"/>
                </a:lnTo>
                <a:lnTo>
                  <a:pt x="148" y="453"/>
                </a:lnTo>
                <a:lnTo>
                  <a:pt x="158" y="482"/>
                </a:lnTo>
                <a:lnTo>
                  <a:pt x="177" y="512"/>
                </a:lnTo>
                <a:lnTo>
                  <a:pt x="148" y="522"/>
                </a:lnTo>
                <a:lnTo>
                  <a:pt x="138" y="551"/>
                </a:lnTo>
                <a:lnTo>
                  <a:pt x="138" y="581"/>
                </a:lnTo>
                <a:lnTo>
                  <a:pt x="106" y="640"/>
                </a:lnTo>
                <a:lnTo>
                  <a:pt x="106" y="64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10" name="Freeform 10"/>
          <p:cNvSpPr>
            <a:spLocks/>
          </p:cNvSpPr>
          <p:nvPr/>
        </p:nvSpPr>
        <p:spPr bwMode="auto">
          <a:xfrm>
            <a:off x="4572000" y="4303713"/>
            <a:ext cx="688975" cy="269875"/>
          </a:xfrm>
          <a:custGeom>
            <a:avLst/>
            <a:gdLst/>
            <a:ahLst/>
            <a:cxnLst>
              <a:cxn ang="0">
                <a:pos x="0" y="169"/>
              </a:cxn>
              <a:cxn ang="0">
                <a:pos x="30" y="127"/>
              </a:cxn>
              <a:cxn ang="0">
                <a:pos x="39" y="98"/>
              </a:cxn>
              <a:cxn ang="0">
                <a:pos x="59" y="68"/>
              </a:cxn>
              <a:cxn ang="0">
                <a:pos x="79" y="39"/>
              </a:cxn>
              <a:cxn ang="0">
                <a:pos x="108" y="29"/>
              </a:cxn>
              <a:cxn ang="0">
                <a:pos x="138" y="9"/>
              </a:cxn>
              <a:cxn ang="0">
                <a:pos x="167" y="9"/>
              </a:cxn>
              <a:cxn ang="0">
                <a:pos x="197" y="0"/>
              </a:cxn>
              <a:cxn ang="0">
                <a:pos x="167" y="0"/>
              </a:cxn>
              <a:cxn ang="0">
                <a:pos x="138" y="0"/>
              </a:cxn>
              <a:cxn ang="0">
                <a:pos x="118" y="29"/>
              </a:cxn>
              <a:cxn ang="0">
                <a:pos x="138" y="0"/>
              </a:cxn>
              <a:cxn ang="0">
                <a:pos x="167" y="0"/>
              </a:cxn>
              <a:cxn ang="0">
                <a:pos x="197" y="0"/>
              </a:cxn>
              <a:cxn ang="0">
                <a:pos x="226" y="0"/>
              </a:cxn>
              <a:cxn ang="0">
                <a:pos x="266" y="0"/>
              </a:cxn>
              <a:cxn ang="0">
                <a:pos x="295" y="19"/>
              </a:cxn>
              <a:cxn ang="0">
                <a:pos x="325" y="29"/>
              </a:cxn>
              <a:cxn ang="0">
                <a:pos x="354" y="29"/>
              </a:cxn>
              <a:cxn ang="0">
                <a:pos x="384" y="39"/>
              </a:cxn>
              <a:cxn ang="0">
                <a:pos x="413" y="49"/>
              </a:cxn>
              <a:cxn ang="0">
                <a:pos x="433" y="78"/>
              </a:cxn>
              <a:cxn ang="0">
                <a:pos x="433" y="108"/>
              </a:cxn>
              <a:cxn ang="0">
                <a:pos x="403" y="98"/>
              </a:cxn>
              <a:cxn ang="0">
                <a:pos x="374" y="88"/>
              </a:cxn>
              <a:cxn ang="0">
                <a:pos x="344" y="78"/>
              </a:cxn>
              <a:cxn ang="0">
                <a:pos x="315" y="68"/>
              </a:cxn>
              <a:cxn ang="0">
                <a:pos x="285" y="59"/>
              </a:cxn>
              <a:cxn ang="0">
                <a:pos x="236" y="59"/>
              </a:cxn>
              <a:cxn ang="0">
                <a:pos x="207" y="49"/>
              </a:cxn>
              <a:cxn ang="0">
                <a:pos x="177" y="39"/>
              </a:cxn>
              <a:cxn ang="0">
                <a:pos x="148" y="39"/>
              </a:cxn>
              <a:cxn ang="0">
                <a:pos x="118" y="39"/>
              </a:cxn>
              <a:cxn ang="0">
                <a:pos x="98" y="68"/>
              </a:cxn>
              <a:cxn ang="0">
                <a:pos x="79" y="98"/>
              </a:cxn>
              <a:cxn ang="0">
                <a:pos x="59" y="127"/>
              </a:cxn>
              <a:cxn ang="0">
                <a:pos x="30" y="127"/>
              </a:cxn>
              <a:cxn ang="0">
                <a:pos x="48" y="121"/>
              </a:cxn>
              <a:cxn ang="0">
                <a:pos x="0" y="121"/>
              </a:cxn>
            </a:cxnLst>
            <a:rect l="0" t="0" r="r" b="b"/>
            <a:pathLst>
              <a:path w="434" h="170">
                <a:moveTo>
                  <a:pt x="0" y="169"/>
                </a:moveTo>
                <a:lnTo>
                  <a:pt x="30" y="127"/>
                </a:lnTo>
                <a:lnTo>
                  <a:pt x="39" y="98"/>
                </a:lnTo>
                <a:lnTo>
                  <a:pt x="59" y="68"/>
                </a:lnTo>
                <a:lnTo>
                  <a:pt x="79" y="39"/>
                </a:lnTo>
                <a:lnTo>
                  <a:pt x="108" y="29"/>
                </a:lnTo>
                <a:lnTo>
                  <a:pt x="138" y="9"/>
                </a:lnTo>
                <a:lnTo>
                  <a:pt x="167" y="9"/>
                </a:lnTo>
                <a:lnTo>
                  <a:pt x="197" y="0"/>
                </a:lnTo>
                <a:lnTo>
                  <a:pt x="167" y="0"/>
                </a:lnTo>
                <a:lnTo>
                  <a:pt x="138" y="0"/>
                </a:lnTo>
                <a:lnTo>
                  <a:pt x="118" y="29"/>
                </a:lnTo>
                <a:lnTo>
                  <a:pt x="138" y="0"/>
                </a:lnTo>
                <a:lnTo>
                  <a:pt x="167" y="0"/>
                </a:lnTo>
                <a:lnTo>
                  <a:pt x="197" y="0"/>
                </a:lnTo>
                <a:lnTo>
                  <a:pt x="226" y="0"/>
                </a:lnTo>
                <a:lnTo>
                  <a:pt x="266" y="0"/>
                </a:lnTo>
                <a:lnTo>
                  <a:pt x="295" y="19"/>
                </a:lnTo>
                <a:lnTo>
                  <a:pt x="325" y="29"/>
                </a:lnTo>
                <a:lnTo>
                  <a:pt x="354" y="29"/>
                </a:lnTo>
                <a:lnTo>
                  <a:pt x="384" y="39"/>
                </a:lnTo>
                <a:lnTo>
                  <a:pt x="413" y="49"/>
                </a:lnTo>
                <a:lnTo>
                  <a:pt x="433" y="78"/>
                </a:lnTo>
                <a:lnTo>
                  <a:pt x="433" y="108"/>
                </a:lnTo>
                <a:lnTo>
                  <a:pt x="403" y="98"/>
                </a:lnTo>
                <a:lnTo>
                  <a:pt x="374" y="88"/>
                </a:lnTo>
                <a:lnTo>
                  <a:pt x="344" y="78"/>
                </a:lnTo>
                <a:lnTo>
                  <a:pt x="315" y="68"/>
                </a:lnTo>
                <a:lnTo>
                  <a:pt x="285" y="59"/>
                </a:lnTo>
                <a:lnTo>
                  <a:pt x="236" y="59"/>
                </a:lnTo>
                <a:lnTo>
                  <a:pt x="207" y="49"/>
                </a:lnTo>
                <a:lnTo>
                  <a:pt x="177" y="39"/>
                </a:lnTo>
                <a:lnTo>
                  <a:pt x="148" y="39"/>
                </a:lnTo>
                <a:lnTo>
                  <a:pt x="118" y="39"/>
                </a:lnTo>
                <a:lnTo>
                  <a:pt x="98" y="68"/>
                </a:lnTo>
                <a:lnTo>
                  <a:pt x="79" y="98"/>
                </a:lnTo>
                <a:lnTo>
                  <a:pt x="59" y="127"/>
                </a:lnTo>
                <a:lnTo>
                  <a:pt x="30" y="127"/>
                </a:lnTo>
                <a:lnTo>
                  <a:pt x="48" y="121"/>
                </a:lnTo>
                <a:lnTo>
                  <a:pt x="0" y="12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ChangeArrowheads="1"/>
          </p:cNvSpPr>
          <p:nvPr/>
        </p:nvSpPr>
        <p:spPr bwMode="auto">
          <a:xfrm>
            <a:off x="0" y="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PROTECTIVE CLOTHING</a:t>
            </a: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76200" y="685800"/>
            <a:ext cx="906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endParaRPr lang="en-US" sz="2400" b="0">
              <a:solidFill>
                <a:schemeClr val="tx1"/>
              </a:solidFill>
              <a:effectLst/>
            </a:endParaRP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76200" y="1371600"/>
            <a:ext cx="9066213" cy="378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800000"/>
                </a:solidFill>
                <a:effectLst/>
              </a:rPr>
              <a:t>A “dirty skin” which can be taken </a:t>
            </a:r>
            <a:r>
              <a:rPr lang="en-US" sz="3200" dirty="0" smtClean="0">
                <a:solidFill>
                  <a:srgbClr val="800000"/>
                </a:solidFill>
                <a:effectLst/>
              </a:rPr>
              <a:t>off for decontamination.</a:t>
            </a:r>
            <a:endParaRPr lang="en-US" sz="3200" dirty="0">
              <a:solidFill>
                <a:srgbClr val="800000"/>
              </a:solidFill>
              <a:effectLst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800000"/>
                </a:solidFill>
                <a:effectLst/>
              </a:rPr>
              <a:t>For the purpose of keeping </a:t>
            </a:r>
            <a:r>
              <a:rPr lang="en-US" sz="3200" dirty="0" smtClean="0">
                <a:solidFill>
                  <a:srgbClr val="800000"/>
                </a:solidFill>
              </a:rPr>
              <a:t>your clothing from becoming contaminated</a:t>
            </a:r>
            <a:r>
              <a:rPr lang="en-US" sz="3200" dirty="0" smtClean="0">
                <a:solidFill>
                  <a:srgbClr val="800000"/>
                </a:solidFill>
                <a:effectLst/>
              </a:rPr>
              <a:t>.</a:t>
            </a:r>
            <a:endParaRPr lang="en-US" sz="3200" dirty="0">
              <a:solidFill>
                <a:srgbClr val="800000"/>
              </a:solidFill>
              <a:effectLst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800000"/>
                </a:solidFill>
                <a:effectLst/>
              </a:rPr>
              <a:t>Must be put on </a:t>
            </a:r>
            <a:r>
              <a:rPr lang="en-US" sz="3200" dirty="0" smtClean="0">
                <a:solidFill>
                  <a:srgbClr val="800000"/>
                </a:solidFill>
              </a:rPr>
              <a:t>before entering the work area.</a:t>
            </a:r>
            <a:endParaRPr lang="en-US" sz="3200" dirty="0">
              <a:solidFill>
                <a:srgbClr val="800000"/>
              </a:solidFill>
              <a:effectLst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800000"/>
                </a:solidFill>
                <a:effectLst/>
              </a:rPr>
              <a:t>Must be taken </a:t>
            </a:r>
            <a:r>
              <a:rPr lang="en-US" sz="3200" dirty="0" smtClean="0">
                <a:solidFill>
                  <a:srgbClr val="800000"/>
                </a:solidFill>
                <a:effectLst/>
              </a:rPr>
              <a:t>off when exiting the work area.</a:t>
            </a:r>
            <a:endParaRPr lang="en-US" sz="3200" dirty="0">
              <a:solidFill>
                <a:srgbClr val="8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ChangeArrowheads="1"/>
          </p:cNvSpPr>
          <p:nvPr/>
        </p:nvSpPr>
        <p:spPr bwMode="auto">
          <a:xfrm>
            <a:off x="0" y="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PROTECTIVE CLOTHING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0" y="838200"/>
            <a:ext cx="9142413" cy="612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800000"/>
                </a:solidFill>
                <a:effectLst/>
              </a:rPr>
              <a:t>3 Types of disposable coveralls: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 dirty="0" err="1">
                <a:solidFill>
                  <a:srgbClr val="800000"/>
                </a:solidFill>
                <a:effectLst/>
              </a:rPr>
              <a:t>Tyvek</a:t>
            </a:r>
            <a:r>
              <a:rPr lang="en-US" sz="3200" u="sng" dirty="0">
                <a:solidFill>
                  <a:srgbClr val="800000"/>
                </a:solidFill>
                <a:effectLst/>
              </a:rPr>
              <a:t>:</a:t>
            </a:r>
            <a:r>
              <a:rPr lang="en-US" sz="3200" dirty="0">
                <a:solidFill>
                  <a:srgbClr val="800000"/>
                </a:solidFill>
                <a:effectLst/>
              </a:rPr>
              <a:t> An impermeable material				-</a:t>
            </a:r>
            <a:r>
              <a:rPr lang="en-US" sz="2400" dirty="0">
                <a:solidFill>
                  <a:srgbClr val="800000"/>
                </a:solidFill>
                <a:effectLst/>
              </a:rPr>
              <a:t>Non-breathable			- 4 lb tear strength		- High particulate holdout	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	- </a:t>
            </a:r>
            <a:r>
              <a:rPr lang="en-US" sz="2400" dirty="0">
                <a:solidFill>
                  <a:srgbClr val="800000"/>
                </a:solidFill>
                <a:effectLst/>
              </a:rPr>
              <a:t>Expensive</a:t>
            </a:r>
            <a:endParaRPr lang="en-US" sz="3200" dirty="0">
              <a:solidFill>
                <a:srgbClr val="800000"/>
              </a:solidFill>
              <a:effectLst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 dirty="0" err="1">
                <a:solidFill>
                  <a:srgbClr val="800000"/>
                </a:solidFill>
                <a:effectLst/>
              </a:rPr>
              <a:t>Spunbond</a:t>
            </a:r>
            <a:r>
              <a:rPr lang="en-US" sz="3200" u="sng" dirty="0">
                <a:solidFill>
                  <a:srgbClr val="800000"/>
                </a:solidFill>
                <a:effectLst/>
              </a:rPr>
              <a:t>:</a:t>
            </a:r>
            <a:r>
              <a:rPr lang="en-US" sz="3200" dirty="0">
                <a:solidFill>
                  <a:srgbClr val="800000"/>
                </a:solidFill>
                <a:effectLst/>
              </a:rPr>
              <a:t> Loose weave polypropylene</a:t>
            </a:r>
            <a:r>
              <a:rPr lang="en-US" sz="2400" dirty="0">
                <a:solidFill>
                  <a:srgbClr val="800000"/>
                </a:solidFill>
                <a:effectLst/>
              </a:rPr>
              <a:t>		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	-</a:t>
            </a:r>
            <a:r>
              <a:rPr lang="en-US" sz="2400" dirty="0">
                <a:solidFill>
                  <a:srgbClr val="800000"/>
                </a:solidFill>
                <a:effectLst/>
              </a:rPr>
              <a:t>Breathable				-6 lb tear strength		-Low particulate holdout            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	-</a:t>
            </a:r>
            <a:r>
              <a:rPr lang="en-US" sz="2400" dirty="0">
                <a:solidFill>
                  <a:srgbClr val="800000"/>
                </a:solidFill>
                <a:effectLst/>
              </a:rPr>
              <a:t>Inexpensive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 dirty="0">
                <a:solidFill>
                  <a:srgbClr val="800000"/>
                </a:solidFill>
                <a:effectLst/>
              </a:rPr>
              <a:t>Filtered:</a:t>
            </a:r>
            <a:r>
              <a:rPr lang="en-US" sz="3200" dirty="0">
                <a:solidFill>
                  <a:srgbClr val="800000"/>
                </a:solidFill>
                <a:effectLst/>
              </a:rPr>
              <a:t> 2 layers of </a:t>
            </a:r>
            <a:r>
              <a:rPr lang="en-US" sz="3200" dirty="0" err="1">
                <a:solidFill>
                  <a:srgbClr val="800000"/>
                </a:solidFill>
                <a:effectLst/>
              </a:rPr>
              <a:t>spunbond</a:t>
            </a:r>
            <a:r>
              <a:rPr lang="en-US" sz="3200" dirty="0">
                <a:solidFill>
                  <a:srgbClr val="800000"/>
                </a:solidFill>
                <a:effectLst/>
              </a:rPr>
              <a:t> w/ filter medium between							</a:t>
            </a:r>
            <a:r>
              <a:rPr lang="en-US" sz="3200" dirty="0" smtClean="0">
                <a:solidFill>
                  <a:srgbClr val="800000"/>
                </a:solidFill>
                <a:effectLst/>
              </a:rPr>
              <a:t>		-</a:t>
            </a:r>
            <a:r>
              <a:rPr lang="en-US" sz="2400" dirty="0">
                <a:solidFill>
                  <a:srgbClr val="800000"/>
                </a:solidFill>
                <a:effectLst/>
              </a:rPr>
              <a:t>Breathable			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-</a:t>
            </a:r>
            <a:r>
              <a:rPr lang="en-US" sz="2400" dirty="0">
                <a:solidFill>
                  <a:srgbClr val="800000"/>
                </a:solidFill>
                <a:effectLst/>
              </a:rPr>
              <a:t>9 lb tear strength		</a:t>
            </a:r>
            <a:r>
              <a:rPr lang="en-US" sz="2400" dirty="0" smtClean="0">
                <a:solidFill>
                  <a:srgbClr val="800000"/>
                </a:solidFill>
                <a:effectLst/>
              </a:rPr>
              <a:t>	-</a:t>
            </a:r>
            <a:r>
              <a:rPr lang="en-US" sz="2400" dirty="0">
                <a:solidFill>
                  <a:srgbClr val="800000"/>
                </a:solidFill>
                <a:effectLst/>
              </a:rPr>
              <a:t>High particulate holdout	-Moderate cost			-The choice for all inspector &amp; maintenance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ChangeArrowheads="1"/>
          </p:cNvSpPr>
          <p:nvPr/>
        </p:nvSpPr>
        <p:spPr bwMode="auto">
          <a:xfrm>
            <a:off x="0" y="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PROTECTIVE CLOTHING</a:t>
            </a:r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auto">
          <a:xfrm>
            <a:off x="0" y="1066800"/>
            <a:ext cx="9142413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Gloves:</a:t>
            </a:r>
            <a:r>
              <a:rPr lang="en-US" sz="3200">
                <a:solidFill>
                  <a:srgbClr val="800000"/>
                </a:solidFill>
                <a:effectLst/>
              </a:rPr>
              <a:t> Durability depends on the work being done. Disposable or non-disposable.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Boots:</a:t>
            </a:r>
            <a:r>
              <a:rPr lang="en-US" sz="3200">
                <a:solidFill>
                  <a:srgbClr val="800000"/>
                </a:solidFill>
                <a:effectLst/>
              </a:rPr>
              <a:t> Steel toe, waterproof protective footwear. Deck shoes or tennis shoes should not be worn.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Hard-hat:</a:t>
            </a:r>
            <a:r>
              <a:rPr lang="en-US" sz="3200">
                <a:solidFill>
                  <a:srgbClr val="800000"/>
                </a:solidFill>
                <a:effectLst/>
              </a:rPr>
              <a:t> Should always be worn in the work area.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Eye Protection:</a:t>
            </a:r>
            <a:r>
              <a:rPr lang="en-US" sz="3200">
                <a:solidFill>
                  <a:srgbClr val="800000"/>
                </a:solidFill>
                <a:effectLst/>
              </a:rPr>
              <a:t> Needed with the half-mask respirator, but not the full-face.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THE NEED FOR RESPIRATORS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77200" cy="4114800"/>
          </a:xfrm>
          <a:noFill/>
          <a:ln/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  <a:latin typeface="Arial" charset="0"/>
              </a:rPr>
              <a:t>Asbestos is an airborne human carcinogen</a:t>
            </a:r>
          </a:p>
          <a:p>
            <a:r>
              <a:rPr lang="en-US" b="1" dirty="0">
                <a:solidFill>
                  <a:srgbClr val="800000"/>
                </a:solidFill>
                <a:latin typeface="Arial" charset="0"/>
              </a:rPr>
              <a:t>No </a:t>
            </a:r>
            <a:r>
              <a:rPr lang="en-US" b="1" dirty="0" smtClean="0">
                <a:solidFill>
                  <a:srgbClr val="800000"/>
                </a:solidFill>
                <a:latin typeface="Arial" charset="0"/>
              </a:rPr>
              <a:t>cure</a:t>
            </a:r>
            <a:r>
              <a:rPr lang="en-US" b="1" dirty="0" smtClean="0">
                <a:solidFill>
                  <a:srgbClr val="800000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Arial" charset="0"/>
              </a:rPr>
              <a:t>for asbestos disease</a:t>
            </a:r>
          </a:p>
          <a:p>
            <a:r>
              <a:rPr lang="en-US" b="1" dirty="0">
                <a:solidFill>
                  <a:srgbClr val="800000"/>
                </a:solidFill>
                <a:latin typeface="Arial" charset="0"/>
              </a:rPr>
              <a:t>Asbestos disease is dose-response related</a:t>
            </a:r>
          </a:p>
          <a:p>
            <a:r>
              <a:rPr lang="en-US" b="1" dirty="0">
                <a:solidFill>
                  <a:srgbClr val="800000"/>
                </a:solidFill>
                <a:latin typeface="Arial" charset="0"/>
              </a:rPr>
              <a:t>Minimizing exposure will minimize disease</a:t>
            </a:r>
          </a:p>
        </p:txBody>
      </p:sp>
      <p:pic>
        <p:nvPicPr>
          <p:cNvPr id="336900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9400" y="5524500"/>
            <a:ext cx="9556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4000" b="1">
                <a:latin typeface="Arial" charset="0"/>
              </a:rPr>
              <a:t>TYPES OF RESPIRATORS USED IN ASBESTOS WORK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3886200" cy="990600"/>
          </a:xfrm>
          <a:noFill/>
          <a:ln/>
        </p:spPr>
        <p:txBody>
          <a:bodyPr/>
          <a:lstStyle/>
          <a:p>
            <a:r>
              <a:rPr lang="en-US" b="1">
                <a:solidFill>
                  <a:srgbClr val="800000"/>
                </a:solidFill>
                <a:latin typeface="Arial" charset="0"/>
              </a:rPr>
              <a:t>Air Purifying</a:t>
            </a:r>
          </a:p>
        </p:txBody>
      </p:sp>
      <p:sp>
        <p:nvSpPr>
          <p:cNvPr id="337924" name="Rectangle 4"/>
          <p:cNvSpPr>
            <a:spLocks noChangeArrowheads="1"/>
          </p:cNvSpPr>
          <p:nvPr/>
        </p:nvSpPr>
        <p:spPr bwMode="auto">
          <a:xfrm>
            <a:off x="4724400" y="2971800"/>
            <a:ext cx="419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Negative Pressure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800000"/>
                </a:solidFill>
                <a:effectLst/>
              </a:rPr>
              <a:t>Positive Pressure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sz="4400">
                <a:solidFill>
                  <a:schemeClr val="tx2"/>
                </a:solidFill>
                <a:effectLst/>
              </a:rPr>
              <a:t>TYPES OF RESPIRATORS</a:t>
            </a:r>
          </a:p>
        </p:txBody>
      </p:sp>
      <p:sp>
        <p:nvSpPr>
          <p:cNvPr id="338947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Air Purifying:</a:t>
            </a:r>
            <a:r>
              <a:rPr lang="en-US" sz="3200">
                <a:solidFill>
                  <a:srgbClr val="800000"/>
                </a:solidFill>
                <a:effectLst/>
              </a:rPr>
              <a:t>  Uses the air around us, and purifies it with mechanical cartridge filters.</a:t>
            </a:r>
          </a:p>
        </p:txBody>
      </p:sp>
      <p:pic>
        <p:nvPicPr>
          <p:cNvPr id="338948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963" y="3886200"/>
            <a:ext cx="14541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8949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5" y="3810000"/>
            <a:ext cx="12668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950" name="Rectangle 6"/>
          <p:cNvSpPr>
            <a:spLocks noChangeArrowheads="1"/>
          </p:cNvSpPr>
          <p:nvPr/>
        </p:nvSpPr>
        <p:spPr bwMode="auto">
          <a:xfrm>
            <a:off x="0" y="59436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800000"/>
                </a:solidFill>
                <a:effectLst/>
              </a:rPr>
              <a:t>Half-Mask</a:t>
            </a:r>
          </a:p>
        </p:txBody>
      </p:sp>
      <p:sp>
        <p:nvSpPr>
          <p:cNvPr id="338951" name="Rectangle 7"/>
          <p:cNvSpPr>
            <a:spLocks noChangeArrowheads="1"/>
          </p:cNvSpPr>
          <p:nvPr/>
        </p:nvSpPr>
        <p:spPr bwMode="auto">
          <a:xfrm>
            <a:off x="3200400" y="59436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800000"/>
                </a:solidFill>
                <a:effectLst/>
              </a:rPr>
              <a:t>Full-Face</a:t>
            </a:r>
          </a:p>
        </p:txBody>
      </p:sp>
      <p:pic>
        <p:nvPicPr>
          <p:cNvPr id="338952" name="Picture 8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64300" y="3657600"/>
            <a:ext cx="23733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953" name="Rectangle 9"/>
          <p:cNvSpPr>
            <a:spLocks noChangeArrowheads="1"/>
          </p:cNvSpPr>
          <p:nvPr/>
        </p:nvSpPr>
        <p:spPr bwMode="auto">
          <a:xfrm>
            <a:off x="5943600" y="59436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800000"/>
                </a:solidFill>
                <a:effectLst/>
              </a:rPr>
              <a:t>PAPR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sz="4400">
                <a:solidFill>
                  <a:schemeClr val="tx2"/>
                </a:solidFill>
                <a:effectLst/>
              </a:rPr>
              <a:t>TYPES OF RESPIRATORS</a:t>
            </a:r>
          </a:p>
        </p:txBody>
      </p:sp>
      <p:sp>
        <p:nvSpPr>
          <p:cNvPr id="342019" name="Rectangle 3"/>
          <p:cNvSpPr>
            <a:spLocks noChangeArrowheads="1"/>
          </p:cNvSpPr>
          <p:nvPr/>
        </p:nvSpPr>
        <p:spPr bwMode="auto">
          <a:xfrm>
            <a:off x="76200" y="1066800"/>
            <a:ext cx="89154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Negative Pressure</a:t>
            </a:r>
            <a:r>
              <a:rPr lang="en-US" sz="3200">
                <a:solidFill>
                  <a:srgbClr val="800000"/>
                </a:solidFill>
                <a:effectLst/>
              </a:rPr>
              <a:t>: When inhaling, negative pressure is created inside the facepiece, causing air to be drawn through the filters.  Requires a leak-tight seal between the respirator and the face.  </a:t>
            </a:r>
          </a:p>
        </p:txBody>
      </p:sp>
      <p:pic>
        <p:nvPicPr>
          <p:cNvPr id="342020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5563" y="4343400"/>
            <a:ext cx="14541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2021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9225" y="4267200"/>
            <a:ext cx="12668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2022" name="Rectangle 6"/>
          <p:cNvSpPr>
            <a:spLocks noChangeArrowheads="1"/>
          </p:cNvSpPr>
          <p:nvPr/>
        </p:nvSpPr>
        <p:spPr bwMode="auto">
          <a:xfrm>
            <a:off x="838200" y="61722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Half-mask</a:t>
            </a:r>
          </a:p>
        </p:txBody>
      </p:sp>
      <p:sp>
        <p:nvSpPr>
          <p:cNvPr id="342023" name="Rectangle 7"/>
          <p:cNvSpPr>
            <a:spLocks noChangeArrowheads="1"/>
          </p:cNvSpPr>
          <p:nvPr/>
        </p:nvSpPr>
        <p:spPr bwMode="auto">
          <a:xfrm>
            <a:off x="4572000" y="60960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Full 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sz="4400">
                <a:solidFill>
                  <a:schemeClr val="tx2"/>
                </a:solidFill>
                <a:effectLst/>
              </a:rPr>
              <a:t>TYPES OF RESPIRATORS</a:t>
            </a:r>
          </a:p>
        </p:txBody>
      </p:sp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76200" y="1066800"/>
            <a:ext cx="906621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u="sng">
                <a:solidFill>
                  <a:srgbClr val="800000"/>
                </a:solidFill>
                <a:effectLst/>
              </a:rPr>
              <a:t>Positive Pressure</a:t>
            </a:r>
            <a:r>
              <a:rPr lang="en-US" sz="3200">
                <a:solidFill>
                  <a:srgbClr val="800000"/>
                </a:solidFill>
                <a:effectLst/>
              </a:rPr>
              <a:t>: Clean air is forced into the facepiece, causing a positive pressure to exist inside the respirator.  Any leaks will be clean air leaking out, not dirty air leaking in. </a:t>
            </a:r>
          </a:p>
        </p:txBody>
      </p:sp>
      <p:pic>
        <p:nvPicPr>
          <p:cNvPr id="34304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3338" y="3657600"/>
            <a:ext cx="2659062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047" name="Rectangle 7"/>
          <p:cNvSpPr>
            <a:spLocks noChangeArrowheads="1"/>
          </p:cNvSpPr>
          <p:nvPr/>
        </p:nvSpPr>
        <p:spPr bwMode="auto">
          <a:xfrm>
            <a:off x="1295400" y="45720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PAPR</a:t>
            </a:r>
          </a:p>
        </p:txBody>
      </p:sp>
      <p:sp>
        <p:nvSpPr>
          <p:cNvPr id="343050" name="Text Box 10"/>
          <p:cNvSpPr txBox="1">
            <a:spLocks noChangeArrowheads="1"/>
          </p:cNvSpPr>
          <p:nvPr/>
        </p:nvSpPr>
        <p:spPr bwMode="auto">
          <a:xfrm>
            <a:off x="0" y="5181600"/>
            <a:ext cx="55626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POWERED AIR PURIFYING RESPIRATOR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/>
          </p:cNvSpPr>
          <p:nvPr/>
        </p:nvSpPr>
        <p:spPr bwMode="auto">
          <a:xfrm>
            <a:off x="0" y="15240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OPERATING PRINCIPALS</a:t>
            </a:r>
          </a:p>
        </p:txBody>
      </p:sp>
      <p:pic>
        <p:nvPicPr>
          <p:cNvPr id="344067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8325" y="1295400"/>
            <a:ext cx="28575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6019800" y="1752600"/>
            <a:ext cx="3122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One-way inhalation valve behind filter</a:t>
            </a:r>
          </a:p>
        </p:txBody>
      </p:sp>
      <p:sp>
        <p:nvSpPr>
          <p:cNvPr id="344069" name="Line 5"/>
          <p:cNvSpPr>
            <a:spLocks noChangeShapeType="1"/>
          </p:cNvSpPr>
          <p:nvPr/>
        </p:nvSpPr>
        <p:spPr bwMode="auto">
          <a:xfrm flipH="1">
            <a:off x="5638800" y="2209800"/>
            <a:ext cx="4572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4070" name="Rectangle 6"/>
          <p:cNvSpPr>
            <a:spLocks noChangeArrowheads="1"/>
          </p:cNvSpPr>
          <p:nvPr/>
        </p:nvSpPr>
        <p:spPr bwMode="auto">
          <a:xfrm>
            <a:off x="6172200" y="3276600"/>
            <a:ext cx="29702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High Efficiency Particulate Air (HEPA) filter.  Purple or magenta in color.</a:t>
            </a:r>
          </a:p>
        </p:txBody>
      </p:sp>
      <p:sp>
        <p:nvSpPr>
          <p:cNvPr id="344071" name="Line 7"/>
          <p:cNvSpPr>
            <a:spLocks noChangeShapeType="1"/>
          </p:cNvSpPr>
          <p:nvPr/>
        </p:nvSpPr>
        <p:spPr bwMode="auto">
          <a:xfrm flipH="1">
            <a:off x="5943600" y="36576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4072" name="Rectangle 8"/>
          <p:cNvSpPr>
            <a:spLocks noChangeArrowheads="1"/>
          </p:cNvSpPr>
          <p:nvPr/>
        </p:nvSpPr>
        <p:spPr bwMode="auto">
          <a:xfrm>
            <a:off x="3048000" y="5257800"/>
            <a:ext cx="3429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One-way Exhalation valve. Probably the most critical working part of a respirator </a:t>
            </a:r>
          </a:p>
        </p:txBody>
      </p:sp>
      <p:sp>
        <p:nvSpPr>
          <p:cNvPr id="344073" name="Line 9"/>
          <p:cNvSpPr>
            <a:spLocks noChangeShapeType="1"/>
          </p:cNvSpPr>
          <p:nvPr/>
        </p:nvSpPr>
        <p:spPr bwMode="auto">
          <a:xfrm flipV="1">
            <a:off x="4800600" y="4724400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4074" name="Rectangle 10"/>
          <p:cNvSpPr>
            <a:spLocks noChangeArrowheads="1"/>
          </p:cNvSpPr>
          <p:nvPr/>
        </p:nvSpPr>
        <p:spPr bwMode="auto">
          <a:xfrm>
            <a:off x="152400" y="2057400"/>
            <a:ext cx="2895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Smooth, supple face seal. Must seal leak-tight to clean-shaven skin</a:t>
            </a:r>
          </a:p>
        </p:txBody>
      </p:sp>
      <p:sp>
        <p:nvSpPr>
          <p:cNvPr id="344075" name="Line 11"/>
          <p:cNvSpPr>
            <a:spLocks noChangeShapeType="1"/>
          </p:cNvSpPr>
          <p:nvPr/>
        </p:nvSpPr>
        <p:spPr bwMode="auto">
          <a:xfrm>
            <a:off x="2819400" y="2667000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4076" name="Rectangle 12"/>
          <p:cNvSpPr>
            <a:spLocks noChangeArrowheads="1"/>
          </p:cNvSpPr>
          <p:nvPr/>
        </p:nvSpPr>
        <p:spPr bwMode="auto">
          <a:xfrm>
            <a:off x="76200" y="3962400"/>
            <a:ext cx="2895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Pliable silicon or rubber facepiece</a:t>
            </a:r>
          </a:p>
        </p:txBody>
      </p:sp>
      <p:sp>
        <p:nvSpPr>
          <p:cNvPr id="344077" name="Rectangle 13"/>
          <p:cNvSpPr>
            <a:spLocks noChangeArrowheads="1"/>
          </p:cNvSpPr>
          <p:nvPr/>
        </p:nvSpPr>
        <p:spPr bwMode="auto">
          <a:xfrm>
            <a:off x="533400" y="8382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HALF-MASK RESPIRATOR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ChangeArrowheads="1"/>
          </p:cNvSpPr>
          <p:nvPr/>
        </p:nvSpPr>
        <p:spPr bwMode="auto">
          <a:xfrm>
            <a:off x="0" y="152400"/>
            <a:ext cx="914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1"/>
                </a:solidFill>
                <a:effectLst/>
              </a:rPr>
              <a:t>OPERATING PRINCIPALS</a:t>
            </a:r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0" y="838200"/>
            <a:ext cx="914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FULL FACE RESPIRATOR</a:t>
            </a:r>
          </a:p>
        </p:txBody>
      </p:sp>
      <p:pic>
        <p:nvPicPr>
          <p:cNvPr id="345092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4188" y="1447800"/>
            <a:ext cx="276066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76200" y="2514600"/>
            <a:ext cx="28956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Same function of: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-Inhalation valve -Exhalation valve -HEPA cartridges -Face seal	                                                                                                                                                                                                                                                     -(same parts)</a:t>
            </a:r>
          </a:p>
        </p:txBody>
      </p:sp>
      <p:sp>
        <p:nvSpPr>
          <p:cNvPr id="345094" name="Rectangle 6"/>
          <p:cNvSpPr>
            <a:spLocks noChangeArrowheads="1"/>
          </p:cNvSpPr>
          <p:nvPr/>
        </p:nvSpPr>
        <p:spPr bwMode="auto">
          <a:xfrm>
            <a:off x="5867400" y="1828800"/>
            <a:ext cx="327501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effectLst/>
              </a:rPr>
              <a:t>However, this respirator has 5 times the protection value as the half mask, because the face seal is easier to establish &amp; maintain.  This facepiece also has eye protection.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1044</Words>
  <Application>Microsoft Office PowerPoint</Application>
  <PresentationFormat>On-screen Show (4:3)</PresentationFormat>
  <Paragraphs>137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ClipArt</vt:lpstr>
      <vt:lpstr>WORKER PROTECTION</vt:lpstr>
      <vt:lpstr>Slide 2</vt:lpstr>
      <vt:lpstr>THE NEED FOR RESPIRATORS</vt:lpstr>
      <vt:lpstr>TYPES OF RESPIRATORS USED IN ASBESTOS WORK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 PROTECTION</dc:title>
  <dc:creator>Bill Cavness</dc:creator>
  <cp:lastModifiedBy>Bill Cavness</cp:lastModifiedBy>
  <cp:revision>5</cp:revision>
  <dcterms:created xsi:type="dcterms:W3CDTF">2015-01-16T21:51:22Z</dcterms:created>
  <dcterms:modified xsi:type="dcterms:W3CDTF">2015-02-16T21:20:35Z</dcterms:modified>
</cp:coreProperties>
</file>